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22"/>
  </p:notesMasterIdLst>
  <p:sldIdLst>
    <p:sldId id="301" r:id="rId2"/>
    <p:sldId id="302" r:id="rId3"/>
    <p:sldId id="305" r:id="rId4"/>
    <p:sldId id="307" r:id="rId5"/>
    <p:sldId id="308" r:id="rId6"/>
    <p:sldId id="309" r:id="rId7"/>
    <p:sldId id="328" r:id="rId8"/>
    <p:sldId id="310" r:id="rId9"/>
    <p:sldId id="313" r:id="rId10"/>
    <p:sldId id="314" r:id="rId11"/>
    <p:sldId id="316" r:id="rId12"/>
    <p:sldId id="317" r:id="rId13"/>
    <p:sldId id="318" r:id="rId14"/>
    <p:sldId id="320" r:id="rId15"/>
    <p:sldId id="321" r:id="rId16"/>
    <p:sldId id="322" r:id="rId17"/>
    <p:sldId id="323" r:id="rId18"/>
    <p:sldId id="325" r:id="rId19"/>
    <p:sldId id="326" r:id="rId20"/>
    <p:sldId id="329" r:id="rId21"/>
  </p:sldIdLst>
  <p:sldSz cx="9144000" cy="6858000" type="screen4x3"/>
  <p:notesSz cx="6858000" cy="9144000"/>
  <p:defaultTextStyle>
    <a:defPPr>
      <a:defRPr lang="en-US"/>
    </a:defPPr>
    <a:lvl1pPr algn="ctr" rtl="0" fontAlgn="base">
      <a:lnSpc>
        <a:spcPct val="90000"/>
      </a:lnSpc>
      <a:spcBef>
        <a:spcPct val="20000"/>
      </a:spcBef>
      <a:spcAft>
        <a:spcPct val="0"/>
      </a:spcAft>
      <a:defRPr sz="2800" kern="1200">
        <a:solidFill>
          <a:srgbClr val="DDDDDD"/>
        </a:solidFill>
        <a:latin typeface="Gill Sans MT" pitchFamily="34" charset="0"/>
        <a:ea typeface="+mn-ea"/>
        <a:cs typeface="+mn-cs"/>
      </a:defRPr>
    </a:lvl1pPr>
    <a:lvl2pPr marL="457200" algn="ctr" rtl="0" fontAlgn="base">
      <a:lnSpc>
        <a:spcPct val="90000"/>
      </a:lnSpc>
      <a:spcBef>
        <a:spcPct val="20000"/>
      </a:spcBef>
      <a:spcAft>
        <a:spcPct val="0"/>
      </a:spcAft>
      <a:defRPr sz="2800" kern="1200">
        <a:solidFill>
          <a:srgbClr val="DDDDDD"/>
        </a:solidFill>
        <a:latin typeface="Gill Sans MT" pitchFamily="34" charset="0"/>
        <a:ea typeface="+mn-ea"/>
        <a:cs typeface="+mn-cs"/>
      </a:defRPr>
    </a:lvl2pPr>
    <a:lvl3pPr marL="914400" algn="ctr" rtl="0" fontAlgn="base">
      <a:lnSpc>
        <a:spcPct val="90000"/>
      </a:lnSpc>
      <a:spcBef>
        <a:spcPct val="20000"/>
      </a:spcBef>
      <a:spcAft>
        <a:spcPct val="0"/>
      </a:spcAft>
      <a:defRPr sz="2800" kern="1200">
        <a:solidFill>
          <a:srgbClr val="DDDDDD"/>
        </a:solidFill>
        <a:latin typeface="Gill Sans MT" pitchFamily="34" charset="0"/>
        <a:ea typeface="+mn-ea"/>
        <a:cs typeface="+mn-cs"/>
      </a:defRPr>
    </a:lvl3pPr>
    <a:lvl4pPr marL="1371600" algn="ctr" rtl="0" fontAlgn="base">
      <a:lnSpc>
        <a:spcPct val="90000"/>
      </a:lnSpc>
      <a:spcBef>
        <a:spcPct val="20000"/>
      </a:spcBef>
      <a:spcAft>
        <a:spcPct val="0"/>
      </a:spcAft>
      <a:defRPr sz="2800" kern="1200">
        <a:solidFill>
          <a:srgbClr val="DDDDDD"/>
        </a:solidFill>
        <a:latin typeface="Gill Sans MT" pitchFamily="34" charset="0"/>
        <a:ea typeface="+mn-ea"/>
        <a:cs typeface="+mn-cs"/>
      </a:defRPr>
    </a:lvl4pPr>
    <a:lvl5pPr marL="1828800" algn="ctr" rtl="0" fontAlgn="base">
      <a:lnSpc>
        <a:spcPct val="90000"/>
      </a:lnSpc>
      <a:spcBef>
        <a:spcPct val="20000"/>
      </a:spcBef>
      <a:spcAft>
        <a:spcPct val="0"/>
      </a:spcAft>
      <a:defRPr sz="2800" kern="1200">
        <a:solidFill>
          <a:srgbClr val="DDDDDD"/>
        </a:solidFill>
        <a:latin typeface="Gill Sans MT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rgbClr val="DDDDDD"/>
        </a:solidFill>
        <a:latin typeface="Gill Sans MT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rgbClr val="DDDDDD"/>
        </a:solidFill>
        <a:latin typeface="Gill Sans MT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rgbClr val="DDDDDD"/>
        </a:solidFill>
        <a:latin typeface="Gill Sans MT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rgbClr val="DDDDDD"/>
        </a:solidFill>
        <a:latin typeface="Gill Sans MT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FFFF66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09" autoAdjust="0"/>
    <p:restoredTop sz="94701" autoAdjust="0"/>
  </p:normalViewPr>
  <p:slideViewPr>
    <p:cSldViewPr>
      <p:cViewPr varScale="1">
        <p:scale>
          <a:sx n="101" d="100"/>
          <a:sy n="101" d="100"/>
        </p:scale>
        <p:origin x="25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0FA9FD-D3CE-439F-9044-AA6E3B23A3CF}" type="doc">
      <dgm:prSet loTypeId="urn:diagrams.loki3.com/VaryingWidthList+Icon" loCatId="list" qsTypeId="urn:microsoft.com/office/officeart/2005/8/quickstyle/3d2" qsCatId="3D" csTypeId="urn:microsoft.com/office/officeart/2005/8/colors/colorful1" csCatId="colorful" phldr="1"/>
      <dgm:spPr/>
    </dgm:pt>
    <dgm:pt modelId="{3ABA0F28-61AA-4067-835C-828E163837C7}">
      <dgm:prSet phldrT="[Text]"/>
      <dgm:spPr/>
      <dgm:t>
        <a:bodyPr/>
        <a:lstStyle/>
        <a:p>
          <a:r>
            <a:rPr lang="en-US" b="1" dirty="0" smtClean="0"/>
            <a:t>1. State why it is important to plan and design career development programs.</a:t>
          </a:r>
          <a:endParaRPr lang="en-US" dirty="0"/>
        </a:p>
      </dgm:t>
    </dgm:pt>
    <dgm:pt modelId="{67A6E5AD-9107-4F9D-B9C1-22C8838EDCCE}" type="parTrans" cxnId="{F5ECD02D-04D2-45EE-94FD-4C833238A12F}">
      <dgm:prSet/>
      <dgm:spPr/>
      <dgm:t>
        <a:bodyPr/>
        <a:lstStyle/>
        <a:p>
          <a:endParaRPr lang="en-US"/>
        </a:p>
      </dgm:t>
    </dgm:pt>
    <dgm:pt modelId="{835F1D6E-18AB-4114-BDF0-76949E130BE3}" type="sibTrans" cxnId="{F5ECD02D-04D2-45EE-94FD-4C833238A12F}">
      <dgm:prSet/>
      <dgm:spPr/>
      <dgm:t>
        <a:bodyPr/>
        <a:lstStyle/>
        <a:p>
          <a:endParaRPr lang="en-US"/>
        </a:p>
      </dgm:t>
    </dgm:pt>
    <dgm:pt modelId="{8EC75482-B2D9-48FB-8661-1DCACC40F191}">
      <dgm:prSet/>
      <dgm:spPr/>
      <dgm:t>
        <a:bodyPr/>
        <a:lstStyle/>
        <a:p>
          <a:r>
            <a:rPr lang="en-US" b="1" dirty="0" smtClean="0"/>
            <a:t>2. List and describe the 12 steps of the program development process.</a:t>
          </a:r>
          <a:endParaRPr lang="en-US" b="1" dirty="0"/>
        </a:p>
      </dgm:t>
    </dgm:pt>
    <dgm:pt modelId="{5624CA70-89C6-4264-8D06-5F4CA7C7FB9D}" type="parTrans" cxnId="{9EE93E02-17D9-406D-946F-24FF5EB878D5}">
      <dgm:prSet/>
      <dgm:spPr/>
      <dgm:t>
        <a:bodyPr/>
        <a:lstStyle/>
        <a:p>
          <a:endParaRPr lang="en-US"/>
        </a:p>
      </dgm:t>
    </dgm:pt>
    <dgm:pt modelId="{AA917EC9-60AC-47AB-80A7-31E66154CBFF}" type="sibTrans" cxnId="{9EE93E02-17D9-406D-946F-24FF5EB878D5}">
      <dgm:prSet/>
      <dgm:spPr/>
      <dgm:t>
        <a:bodyPr/>
        <a:lstStyle/>
        <a:p>
          <a:endParaRPr lang="en-US"/>
        </a:p>
      </dgm:t>
    </dgm:pt>
    <dgm:pt modelId="{340AE8DD-FC2A-4FFB-9AC0-8D05B81EBDA1}">
      <dgm:prSet/>
      <dgm:spPr/>
      <dgm:t>
        <a:bodyPr/>
        <a:lstStyle/>
        <a:p>
          <a:r>
            <a:rPr lang="en-US" b="1" dirty="0" smtClean="0"/>
            <a:t>3. Design direct service programs for populations of your choice.</a:t>
          </a:r>
          <a:endParaRPr lang="en-US" b="1" dirty="0"/>
        </a:p>
      </dgm:t>
    </dgm:pt>
    <dgm:pt modelId="{DD2A4020-0240-47EA-90BC-A10B0E01CA2B}" type="parTrans" cxnId="{06E96B92-BE4A-4F9A-9590-D2371DD9402A}">
      <dgm:prSet/>
      <dgm:spPr/>
      <dgm:t>
        <a:bodyPr/>
        <a:lstStyle/>
        <a:p>
          <a:endParaRPr lang="en-US"/>
        </a:p>
      </dgm:t>
    </dgm:pt>
    <dgm:pt modelId="{47EBC998-6B1B-4FAB-93FB-505AEF3C90CA}" type="sibTrans" cxnId="{06E96B92-BE4A-4F9A-9590-D2371DD9402A}">
      <dgm:prSet/>
      <dgm:spPr/>
      <dgm:t>
        <a:bodyPr/>
        <a:lstStyle/>
        <a:p>
          <a:endParaRPr lang="en-US"/>
        </a:p>
      </dgm:t>
    </dgm:pt>
    <dgm:pt modelId="{E661A6D9-FB52-45FD-8820-F7CB1EF1FF9E}">
      <dgm:prSet/>
      <dgm:spPr/>
      <dgm:t>
        <a:bodyPr/>
        <a:lstStyle/>
        <a:p>
          <a:r>
            <a:rPr lang="en-US" b="1" dirty="0" smtClean="0"/>
            <a:t>4. Develop written plans to implement the program plans.</a:t>
          </a:r>
          <a:endParaRPr lang="en-US" b="1" dirty="0"/>
        </a:p>
      </dgm:t>
    </dgm:pt>
    <dgm:pt modelId="{5B218F3E-E455-4AAA-9502-435F14992285}" type="parTrans" cxnId="{76028CB6-1875-400A-992C-8D09759F79A3}">
      <dgm:prSet/>
      <dgm:spPr/>
      <dgm:t>
        <a:bodyPr/>
        <a:lstStyle/>
        <a:p>
          <a:endParaRPr lang="en-US"/>
        </a:p>
      </dgm:t>
    </dgm:pt>
    <dgm:pt modelId="{CED559A9-AE2B-4B6B-8D59-1F3A2648BFF8}" type="sibTrans" cxnId="{76028CB6-1875-400A-992C-8D09759F79A3}">
      <dgm:prSet/>
      <dgm:spPr/>
      <dgm:t>
        <a:bodyPr/>
        <a:lstStyle/>
        <a:p>
          <a:endParaRPr lang="en-US"/>
        </a:p>
      </dgm:t>
    </dgm:pt>
    <dgm:pt modelId="{E99AB8E0-ECB8-4AD1-9E35-840C00079DAD}">
      <dgm:prSet/>
      <dgm:spPr/>
      <dgm:t>
        <a:bodyPr/>
        <a:lstStyle/>
        <a:p>
          <a:r>
            <a:rPr lang="en-US" b="1" dirty="0" smtClean="0"/>
            <a:t>5. Describe the importance of evaluation and continuous improvement.</a:t>
          </a:r>
          <a:endParaRPr lang="en-US" b="1" dirty="0"/>
        </a:p>
      </dgm:t>
    </dgm:pt>
    <dgm:pt modelId="{8C700E8D-091F-42BB-BAC4-3110ECCF5967}" type="parTrans" cxnId="{11358A68-B4CB-4AA9-B40A-7FE5C7B81F54}">
      <dgm:prSet/>
      <dgm:spPr/>
      <dgm:t>
        <a:bodyPr/>
        <a:lstStyle/>
        <a:p>
          <a:endParaRPr lang="en-US"/>
        </a:p>
      </dgm:t>
    </dgm:pt>
    <dgm:pt modelId="{15D83075-6310-4325-8C8A-9D3E659D8DA2}" type="sibTrans" cxnId="{11358A68-B4CB-4AA9-B40A-7FE5C7B81F54}">
      <dgm:prSet/>
      <dgm:spPr/>
      <dgm:t>
        <a:bodyPr/>
        <a:lstStyle/>
        <a:p>
          <a:endParaRPr lang="en-US"/>
        </a:p>
      </dgm:t>
    </dgm:pt>
    <dgm:pt modelId="{2692875E-E5CD-4E76-953D-7ABFF10F6ADD}">
      <dgm:prSet/>
      <dgm:spPr/>
      <dgm:t>
        <a:bodyPr/>
        <a:lstStyle/>
        <a:p>
          <a:r>
            <a:rPr lang="en-US" b="1" dirty="0" smtClean="0"/>
            <a:t>6. Develop skills to enhance public relations and marketing of programs. </a:t>
          </a:r>
          <a:endParaRPr lang="en-US" b="1" dirty="0"/>
        </a:p>
      </dgm:t>
    </dgm:pt>
    <dgm:pt modelId="{7488B665-8660-40AA-8BC7-E57759C1B1CF}" type="parTrans" cxnId="{AB05BDF3-AC1D-4DCE-BBCE-3E8D01422E08}">
      <dgm:prSet/>
      <dgm:spPr/>
      <dgm:t>
        <a:bodyPr/>
        <a:lstStyle/>
        <a:p>
          <a:endParaRPr lang="en-US"/>
        </a:p>
      </dgm:t>
    </dgm:pt>
    <dgm:pt modelId="{728F2534-DFAC-4019-B78F-7C0E7F99EB30}" type="sibTrans" cxnId="{AB05BDF3-AC1D-4DCE-BBCE-3E8D01422E08}">
      <dgm:prSet/>
      <dgm:spPr/>
      <dgm:t>
        <a:bodyPr/>
        <a:lstStyle/>
        <a:p>
          <a:endParaRPr lang="en-US"/>
        </a:p>
      </dgm:t>
    </dgm:pt>
    <dgm:pt modelId="{26987A1B-0B21-4A8C-A6AB-7946F510B4B8}" type="pres">
      <dgm:prSet presAssocID="{EA0FA9FD-D3CE-439F-9044-AA6E3B23A3CF}" presName="Name0" presStyleCnt="0">
        <dgm:presLayoutVars>
          <dgm:resizeHandles/>
        </dgm:presLayoutVars>
      </dgm:prSet>
      <dgm:spPr/>
    </dgm:pt>
    <dgm:pt modelId="{777BC74F-86F7-4526-A3D8-4E6F2C26DC65}" type="pres">
      <dgm:prSet presAssocID="{3ABA0F28-61AA-4067-835C-828E163837C7}" presName="text" presStyleLbl="node1" presStyleIdx="0" presStyleCnt="6" custScaleX="1360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9CACA4-A008-493D-9DD1-7883F7511228}" type="pres">
      <dgm:prSet presAssocID="{835F1D6E-18AB-4114-BDF0-76949E130BE3}" presName="space" presStyleCnt="0"/>
      <dgm:spPr/>
    </dgm:pt>
    <dgm:pt modelId="{2B3E1F3F-A14F-4DF9-B571-8D291E0871BC}" type="pres">
      <dgm:prSet presAssocID="{8EC75482-B2D9-48FB-8661-1DCACC40F191}" presName="text" presStyleLbl="node1" presStyleIdx="1" presStyleCnt="6" custScaleX="1536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5F7DE2-D8F1-4940-817B-89D32AFB8454}" type="pres">
      <dgm:prSet presAssocID="{AA917EC9-60AC-47AB-80A7-31E66154CBFF}" presName="space" presStyleCnt="0"/>
      <dgm:spPr/>
    </dgm:pt>
    <dgm:pt modelId="{432BDFF8-E2EF-425A-9EBD-972C16D10C2C}" type="pres">
      <dgm:prSet presAssocID="{340AE8DD-FC2A-4FFB-9AC0-8D05B81EBDA1}" presName="text" presStyleLbl="node1" presStyleIdx="2" presStyleCnt="6" custScaleX="1595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3160AF-E2AE-428A-8171-20D99356603A}" type="pres">
      <dgm:prSet presAssocID="{47EBC998-6B1B-4FAB-93FB-505AEF3C90CA}" presName="space" presStyleCnt="0"/>
      <dgm:spPr/>
    </dgm:pt>
    <dgm:pt modelId="{7B9A14B0-40E9-493A-8553-872AFC64AE9F}" type="pres">
      <dgm:prSet presAssocID="{E661A6D9-FB52-45FD-8820-F7CB1EF1FF9E}" presName="text" presStyleLbl="node1" presStyleIdx="3" presStyleCnt="6" custScaleX="1765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D61F28-7FF7-45A4-876A-4638F342828B}" type="pres">
      <dgm:prSet presAssocID="{CED559A9-AE2B-4B6B-8D59-1F3A2648BFF8}" presName="space" presStyleCnt="0"/>
      <dgm:spPr/>
    </dgm:pt>
    <dgm:pt modelId="{B3CD6829-2453-448F-B25C-3D9FEC21C727}" type="pres">
      <dgm:prSet presAssocID="{E99AB8E0-ECB8-4AD1-9E35-840C00079DAD}" presName="text" presStyleLbl="node1" presStyleIdx="4" presStyleCnt="6" custScaleX="1317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3C93E8-2E48-413A-AA66-F75ECD1E2558}" type="pres">
      <dgm:prSet presAssocID="{15D83075-6310-4325-8C8A-9D3E659D8DA2}" presName="space" presStyleCnt="0"/>
      <dgm:spPr/>
    </dgm:pt>
    <dgm:pt modelId="{74BFF14E-4400-41D2-9DE1-79310B825915}" type="pres">
      <dgm:prSet presAssocID="{2692875E-E5CD-4E76-953D-7ABFF10F6ADD}" presName="text" presStyleLbl="node1" presStyleIdx="5" presStyleCnt="6" custScaleX="1406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84FA5FC-6564-401A-80EB-BC88D451398D}" type="presOf" srcId="{E99AB8E0-ECB8-4AD1-9E35-840C00079DAD}" destId="{B3CD6829-2453-448F-B25C-3D9FEC21C727}" srcOrd="0" destOrd="0" presId="urn:diagrams.loki3.com/VaryingWidthList+Icon"/>
    <dgm:cxn modelId="{C0BC031E-B282-45B0-87C3-892869DEDB11}" type="presOf" srcId="{8EC75482-B2D9-48FB-8661-1DCACC40F191}" destId="{2B3E1F3F-A14F-4DF9-B571-8D291E0871BC}" srcOrd="0" destOrd="0" presId="urn:diagrams.loki3.com/VaryingWidthList+Icon"/>
    <dgm:cxn modelId="{AB05BDF3-AC1D-4DCE-BBCE-3E8D01422E08}" srcId="{EA0FA9FD-D3CE-439F-9044-AA6E3B23A3CF}" destId="{2692875E-E5CD-4E76-953D-7ABFF10F6ADD}" srcOrd="5" destOrd="0" parTransId="{7488B665-8660-40AA-8BC7-E57759C1B1CF}" sibTransId="{728F2534-DFAC-4019-B78F-7C0E7F99EB30}"/>
    <dgm:cxn modelId="{49AB2174-531A-433D-BE55-A4471A3A0BF6}" type="presOf" srcId="{2692875E-E5CD-4E76-953D-7ABFF10F6ADD}" destId="{74BFF14E-4400-41D2-9DE1-79310B825915}" srcOrd="0" destOrd="0" presId="urn:diagrams.loki3.com/VaryingWidthList+Icon"/>
    <dgm:cxn modelId="{F5ECD02D-04D2-45EE-94FD-4C833238A12F}" srcId="{EA0FA9FD-D3CE-439F-9044-AA6E3B23A3CF}" destId="{3ABA0F28-61AA-4067-835C-828E163837C7}" srcOrd="0" destOrd="0" parTransId="{67A6E5AD-9107-4F9D-B9C1-22C8838EDCCE}" sibTransId="{835F1D6E-18AB-4114-BDF0-76949E130BE3}"/>
    <dgm:cxn modelId="{7CA546F7-7C2B-4E80-AC64-F78AA259116B}" type="presOf" srcId="{3ABA0F28-61AA-4067-835C-828E163837C7}" destId="{777BC74F-86F7-4526-A3D8-4E6F2C26DC65}" srcOrd="0" destOrd="0" presId="urn:diagrams.loki3.com/VaryingWidthList+Icon"/>
    <dgm:cxn modelId="{9EE93E02-17D9-406D-946F-24FF5EB878D5}" srcId="{EA0FA9FD-D3CE-439F-9044-AA6E3B23A3CF}" destId="{8EC75482-B2D9-48FB-8661-1DCACC40F191}" srcOrd="1" destOrd="0" parTransId="{5624CA70-89C6-4264-8D06-5F4CA7C7FB9D}" sibTransId="{AA917EC9-60AC-47AB-80A7-31E66154CBFF}"/>
    <dgm:cxn modelId="{11358A68-B4CB-4AA9-B40A-7FE5C7B81F54}" srcId="{EA0FA9FD-D3CE-439F-9044-AA6E3B23A3CF}" destId="{E99AB8E0-ECB8-4AD1-9E35-840C00079DAD}" srcOrd="4" destOrd="0" parTransId="{8C700E8D-091F-42BB-BAC4-3110ECCF5967}" sibTransId="{15D83075-6310-4325-8C8A-9D3E659D8DA2}"/>
    <dgm:cxn modelId="{76028CB6-1875-400A-992C-8D09759F79A3}" srcId="{EA0FA9FD-D3CE-439F-9044-AA6E3B23A3CF}" destId="{E661A6D9-FB52-45FD-8820-F7CB1EF1FF9E}" srcOrd="3" destOrd="0" parTransId="{5B218F3E-E455-4AAA-9502-435F14992285}" sibTransId="{CED559A9-AE2B-4B6B-8D59-1F3A2648BFF8}"/>
    <dgm:cxn modelId="{14CFFA97-1B17-4F7A-994C-0066AC0D1FC9}" type="presOf" srcId="{E661A6D9-FB52-45FD-8820-F7CB1EF1FF9E}" destId="{7B9A14B0-40E9-493A-8553-872AFC64AE9F}" srcOrd="0" destOrd="0" presId="urn:diagrams.loki3.com/VaryingWidthList+Icon"/>
    <dgm:cxn modelId="{06E96B92-BE4A-4F9A-9590-D2371DD9402A}" srcId="{EA0FA9FD-D3CE-439F-9044-AA6E3B23A3CF}" destId="{340AE8DD-FC2A-4FFB-9AC0-8D05B81EBDA1}" srcOrd="2" destOrd="0" parTransId="{DD2A4020-0240-47EA-90BC-A10B0E01CA2B}" sibTransId="{47EBC998-6B1B-4FAB-93FB-505AEF3C90CA}"/>
    <dgm:cxn modelId="{6295E1B9-9E66-4568-B53C-383395F06CFA}" type="presOf" srcId="{340AE8DD-FC2A-4FFB-9AC0-8D05B81EBDA1}" destId="{432BDFF8-E2EF-425A-9EBD-972C16D10C2C}" srcOrd="0" destOrd="0" presId="urn:diagrams.loki3.com/VaryingWidthList+Icon"/>
    <dgm:cxn modelId="{6FB404A6-D0D8-4081-87B6-E171FF803D80}" type="presOf" srcId="{EA0FA9FD-D3CE-439F-9044-AA6E3B23A3CF}" destId="{26987A1B-0B21-4A8C-A6AB-7946F510B4B8}" srcOrd="0" destOrd="0" presId="urn:diagrams.loki3.com/VaryingWidthList+Icon"/>
    <dgm:cxn modelId="{F22128DA-2593-4A0A-8C73-B15A2B3DF82D}" type="presParOf" srcId="{26987A1B-0B21-4A8C-A6AB-7946F510B4B8}" destId="{777BC74F-86F7-4526-A3D8-4E6F2C26DC65}" srcOrd="0" destOrd="0" presId="urn:diagrams.loki3.com/VaryingWidthList+Icon"/>
    <dgm:cxn modelId="{7BF50D62-0868-4EA3-9F7A-2382ED858E0B}" type="presParOf" srcId="{26987A1B-0B21-4A8C-A6AB-7946F510B4B8}" destId="{C89CACA4-A008-493D-9DD1-7883F7511228}" srcOrd="1" destOrd="0" presId="urn:diagrams.loki3.com/VaryingWidthList+Icon"/>
    <dgm:cxn modelId="{7E677627-BDB2-4F05-9E14-92916A5F431F}" type="presParOf" srcId="{26987A1B-0B21-4A8C-A6AB-7946F510B4B8}" destId="{2B3E1F3F-A14F-4DF9-B571-8D291E0871BC}" srcOrd="2" destOrd="0" presId="urn:diagrams.loki3.com/VaryingWidthList+Icon"/>
    <dgm:cxn modelId="{0FB093AE-6675-4697-8CC9-C334A494FBE6}" type="presParOf" srcId="{26987A1B-0B21-4A8C-A6AB-7946F510B4B8}" destId="{DD5F7DE2-D8F1-4940-817B-89D32AFB8454}" srcOrd="3" destOrd="0" presId="urn:diagrams.loki3.com/VaryingWidthList+Icon"/>
    <dgm:cxn modelId="{0C520189-B557-4393-B825-33F7AB241911}" type="presParOf" srcId="{26987A1B-0B21-4A8C-A6AB-7946F510B4B8}" destId="{432BDFF8-E2EF-425A-9EBD-972C16D10C2C}" srcOrd="4" destOrd="0" presId="urn:diagrams.loki3.com/VaryingWidthList+Icon"/>
    <dgm:cxn modelId="{54CEBE18-96D7-499B-B33B-4B72A8297C90}" type="presParOf" srcId="{26987A1B-0B21-4A8C-A6AB-7946F510B4B8}" destId="{163160AF-E2AE-428A-8171-20D99356603A}" srcOrd="5" destOrd="0" presId="urn:diagrams.loki3.com/VaryingWidthList+Icon"/>
    <dgm:cxn modelId="{7B685A59-025B-459C-8EFC-E205D337938D}" type="presParOf" srcId="{26987A1B-0B21-4A8C-A6AB-7946F510B4B8}" destId="{7B9A14B0-40E9-493A-8553-872AFC64AE9F}" srcOrd="6" destOrd="0" presId="urn:diagrams.loki3.com/VaryingWidthList+Icon"/>
    <dgm:cxn modelId="{55D5C886-F5CA-4C38-B2CB-69EB25464F92}" type="presParOf" srcId="{26987A1B-0B21-4A8C-A6AB-7946F510B4B8}" destId="{B1D61F28-7FF7-45A4-876A-4638F342828B}" srcOrd="7" destOrd="0" presId="urn:diagrams.loki3.com/VaryingWidthList+Icon"/>
    <dgm:cxn modelId="{6961FB7C-6B9E-4222-9EC8-2A85AF5A0F7E}" type="presParOf" srcId="{26987A1B-0B21-4A8C-A6AB-7946F510B4B8}" destId="{B3CD6829-2453-448F-B25C-3D9FEC21C727}" srcOrd="8" destOrd="0" presId="urn:diagrams.loki3.com/VaryingWidthList+Icon"/>
    <dgm:cxn modelId="{D155E319-FA4C-4931-8257-E7FD005DAB10}" type="presParOf" srcId="{26987A1B-0B21-4A8C-A6AB-7946F510B4B8}" destId="{9F3C93E8-2E48-413A-AA66-F75ECD1E2558}" srcOrd="9" destOrd="0" presId="urn:diagrams.loki3.com/VaryingWidthList+Icon"/>
    <dgm:cxn modelId="{AF799786-95AC-4580-BCA0-A96BB7115F60}" type="presParOf" srcId="{26987A1B-0B21-4A8C-A6AB-7946F510B4B8}" destId="{74BFF14E-4400-41D2-9DE1-79310B825915}" srcOrd="10" destOrd="0" presId="urn:diagrams.loki3.com/VaryingWidth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BE43136-3C22-4ADC-AB5B-5D598FB5B597}" type="doc">
      <dgm:prSet loTypeId="urn:microsoft.com/office/officeart/2005/8/layout/radial6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605E1CB-8489-408C-8389-21DAE31BA915}">
      <dgm:prSet phldrT="[Text]"/>
      <dgm:spPr/>
      <dgm:t>
        <a:bodyPr/>
        <a:lstStyle/>
        <a:p>
          <a:r>
            <a:rPr lang="en-US" b="1" dirty="0" smtClean="0"/>
            <a:t>PDCA Cycle</a:t>
          </a:r>
          <a:endParaRPr lang="en-US" b="1" dirty="0"/>
        </a:p>
      </dgm:t>
    </dgm:pt>
    <dgm:pt modelId="{4E2376EA-9A45-4A99-939B-E0311240D49F}" type="parTrans" cxnId="{C4B7DB79-A915-4E19-897D-ABC292BD5592}">
      <dgm:prSet/>
      <dgm:spPr/>
      <dgm:t>
        <a:bodyPr/>
        <a:lstStyle/>
        <a:p>
          <a:endParaRPr lang="en-US"/>
        </a:p>
      </dgm:t>
    </dgm:pt>
    <dgm:pt modelId="{B40BDF42-C685-46F8-9DAB-0E577492551B}" type="sibTrans" cxnId="{C4B7DB79-A915-4E19-897D-ABC292BD5592}">
      <dgm:prSet/>
      <dgm:spPr/>
      <dgm:t>
        <a:bodyPr/>
        <a:lstStyle/>
        <a:p>
          <a:endParaRPr lang="en-US"/>
        </a:p>
      </dgm:t>
    </dgm:pt>
    <dgm:pt modelId="{43B4BD92-934F-4960-A448-EA986E17C8E5}">
      <dgm:prSet phldrT="[Text]"/>
      <dgm:spPr/>
      <dgm:t>
        <a:bodyPr/>
        <a:lstStyle/>
        <a:p>
          <a:r>
            <a:rPr lang="en-US" b="1" dirty="0" smtClean="0"/>
            <a:t>Plan</a:t>
          </a:r>
          <a:endParaRPr lang="en-US" b="1" dirty="0"/>
        </a:p>
      </dgm:t>
    </dgm:pt>
    <dgm:pt modelId="{C4839B2F-678D-49CA-BEB3-14AF966747C6}" type="parTrans" cxnId="{9ED12FB4-2B4D-403D-A83B-A5840D8CC644}">
      <dgm:prSet/>
      <dgm:spPr/>
      <dgm:t>
        <a:bodyPr/>
        <a:lstStyle/>
        <a:p>
          <a:endParaRPr lang="en-US"/>
        </a:p>
      </dgm:t>
    </dgm:pt>
    <dgm:pt modelId="{F1ECB2C5-A1DE-49DB-9EAB-32BF4F01946D}" type="sibTrans" cxnId="{9ED12FB4-2B4D-403D-A83B-A5840D8CC644}">
      <dgm:prSet/>
      <dgm:spPr/>
      <dgm:t>
        <a:bodyPr/>
        <a:lstStyle/>
        <a:p>
          <a:endParaRPr lang="en-US"/>
        </a:p>
      </dgm:t>
    </dgm:pt>
    <dgm:pt modelId="{8791A694-432B-471A-B112-39512347C4FE}">
      <dgm:prSet phldrT="[Text]"/>
      <dgm:spPr/>
      <dgm:t>
        <a:bodyPr/>
        <a:lstStyle/>
        <a:p>
          <a:r>
            <a:rPr lang="en-US" b="1" dirty="0" smtClean="0"/>
            <a:t>Do</a:t>
          </a:r>
          <a:endParaRPr lang="en-US" b="1" dirty="0"/>
        </a:p>
      </dgm:t>
    </dgm:pt>
    <dgm:pt modelId="{5C224FCB-A715-4AED-ACC5-5BC61AFF90D1}" type="parTrans" cxnId="{725FEDCC-7850-47B1-8F76-22F06B514744}">
      <dgm:prSet/>
      <dgm:spPr/>
      <dgm:t>
        <a:bodyPr/>
        <a:lstStyle/>
        <a:p>
          <a:endParaRPr lang="en-US"/>
        </a:p>
      </dgm:t>
    </dgm:pt>
    <dgm:pt modelId="{D7DE07BE-3293-42E5-9E51-A4D72AFC8DDB}" type="sibTrans" cxnId="{725FEDCC-7850-47B1-8F76-22F06B514744}">
      <dgm:prSet/>
      <dgm:spPr/>
      <dgm:t>
        <a:bodyPr/>
        <a:lstStyle/>
        <a:p>
          <a:endParaRPr lang="en-US"/>
        </a:p>
      </dgm:t>
    </dgm:pt>
    <dgm:pt modelId="{2EC62ADC-AA5B-4C06-8CF4-727C97DE0EC9}">
      <dgm:prSet phldrT="[Text]"/>
      <dgm:spPr/>
      <dgm:t>
        <a:bodyPr/>
        <a:lstStyle/>
        <a:p>
          <a:r>
            <a:rPr lang="en-US" b="1" dirty="0" smtClean="0"/>
            <a:t>Check</a:t>
          </a:r>
          <a:endParaRPr lang="en-US" b="1" dirty="0"/>
        </a:p>
      </dgm:t>
    </dgm:pt>
    <dgm:pt modelId="{519A8F40-6CED-42E3-AECB-3263CBB099F7}" type="parTrans" cxnId="{B46CDFC1-5355-432A-A87A-0090445991F3}">
      <dgm:prSet/>
      <dgm:spPr/>
      <dgm:t>
        <a:bodyPr/>
        <a:lstStyle/>
        <a:p>
          <a:endParaRPr lang="en-US"/>
        </a:p>
      </dgm:t>
    </dgm:pt>
    <dgm:pt modelId="{30F989F0-EF35-486C-87B2-3EBA1A2B5381}" type="sibTrans" cxnId="{B46CDFC1-5355-432A-A87A-0090445991F3}">
      <dgm:prSet/>
      <dgm:spPr/>
      <dgm:t>
        <a:bodyPr/>
        <a:lstStyle/>
        <a:p>
          <a:endParaRPr lang="en-US"/>
        </a:p>
      </dgm:t>
    </dgm:pt>
    <dgm:pt modelId="{165B2278-DCD8-4397-9A99-A415CE55E986}">
      <dgm:prSet phldrT="[Text]"/>
      <dgm:spPr/>
      <dgm:t>
        <a:bodyPr/>
        <a:lstStyle/>
        <a:p>
          <a:r>
            <a:rPr lang="en-US" b="1" dirty="0" smtClean="0"/>
            <a:t>Act</a:t>
          </a:r>
          <a:endParaRPr lang="en-US" b="1" dirty="0"/>
        </a:p>
      </dgm:t>
    </dgm:pt>
    <dgm:pt modelId="{DF464C2F-362C-4FCB-AA1C-AE8F68BA7F4B}" type="parTrans" cxnId="{07E9E501-DF24-4937-953F-4AF67B401493}">
      <dgm:prSet/>
      <dgm:spPr/>
      <dgm:t>
        <a:bodyPr/>
        <a:lstStyle/>
        <a:p>
          <a:endParaRPr lang="en-US"/>
        </a:p>
      </dgm:t>
    </dgm:pt>
    <dgm:pt modelId="{958582AC-A796-423C-A792-4CF587F0D5F0}" type="sibTrans" cxnId="{07E9E501-DF24-4937-953F-4AF67B401493}">
      <dgm:prSet/>
      <dgm:spPr/>
      <dgm:t>
        <a:bodyPr/>
        <a:lstStyle/>
        <a:p>
          <a:endParaRPr lang="en-US"/>
        </a:p>
      </dgm:t>
    </dgm:pt>
    <dgm:pt modelId="{42B5BC10-D707-48F7-BAC3-50F1218EAE20}" type="pres">
      <dgm:prSet presAssocID="{DBE43136-3C22-4ADC-AB5B-5D598FB5B59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928C93F-B5BD-4B00-AE89-47086F296FD5}" type="pres">
      <dgm:prSet presAssocID="{0605E1CB-8489-408C-8389-21DAE31BA915}" presName="centerShape" presStyleLbl="node0" presStyleIdx="0" presStyleCnt="1"/>
      <dgm:spPr/>
      <dgm:t>
        <a:bodyPr/>
        <a:lstStyle/>
        <a:p>
          <a:endParaRPr lang="en-US"/>
        </a:p>
      </dgm:t>
    </dgm:pt>
    <dgm:pt modelId="{CAE9DA26-935C-4E1B-B8B7-21D3F14B16D5}" type="pres">
      <dgm:prSet presAssocID="{43B4BD92-934F-4960-A448-EA986E17C8E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B7B028-ABFC-4124-B5AB-57F1174F81B6}" type="pres">
      <dgm:prSet presAssocID="{43B4BD92-934F-4960-A448-EA986E17C8E5}" presName="dummy" presStyleCnt="0"/>
      <dgm:spPr/>
      <dgm:t>
        <a:bodyPr/>
        <a:lstStyle/>
        <a:p>
          <a:endParaRPr lang="en-US"/>
        </a:p>
      </dgm:t>
    </dgm:pt>
    <dgm:pt modelId="{C57505F6-C733-40BF-84BB-1C5B41DE7AEC}" type="pres">
      <dgm:prSet presAssocID="{F1ECB2C5-A1DE-49DB-9EAB-32BF4F01946D}" presName="sibTrans" presStyleLbl="sibTrans2D1" presStyleIdx="0" presStyleCnt="4"/>
      <dgm:spPr/>
      <dgm:t>
        <a:bodyPr/>
        <a:lstStyle/>
        <a:p>
          <a:endParaRPr lang="en-US"/>
        </a:p>
      </dgm:t>
    </dgm:pt>
    <dgm:pt modelId="{D27AD398-0C6F-4934-A047-1AAF86588AD5}" type="pres">
      <dgm:prSet presAssocID="{8791A694-432B-471A-B112-39512347C4FE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904025-07C8-4E0D-800B-FE84F8066099}" type="pres">
      <dgm:prSet presAssocID="{8791A694-432B-471A-B112-39512347C4FE}" presName="dummy" presStyleCnt="0"/>
      <dgm:spPr/>
      <dgm:t>
        <a:bodyPr/>
        <a:lstStyle/>
        <a:p>
          <a:endParaRPr lang="en-US"/>
        </a:p>
      </dgm:t>
    </dgm:pt>
    <dgm:pt modelId="{4B728CA2-D558-4C0B-953D-64253B5E9050}" type="pres">
      <dgm:prSet presAssocID="{D7DE07BE-3293-42E5-9E51-A4D72AFC8DDB}" presName="sibTrans" presStyleLbl="sibTrans2D1" presStyleIdx="1" presStyleCnt="4"/>
      <dgm:spPr/>
      <dgm:t>
        <a:bodyPr/>
        <a:lstStyle/>
        <a:p>
          <a:endParaRPr lang="en-US"/>
        </a:p>
      </dgm:t>
    </dgm:pt>
    <dgm:pt modelId="{21637435-2E5A-4CC6-8625-7A1A6EAD7BAA}" type="pres">
      <dgm:prSet presAssocID="{2EC62ADC-AA5B-4C06-8CF4-727C97DE0EC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78D59C-8DB5-4D6E-9773-1C46DAC1F76F}" type="pres">
      <dgm:prSet presAssocID="{2EC62ADC-AA5B-4C06-8CF4-727C97DE0EC9}" presName="dummy" presStyleCnt="0"/>
      <dgm:spPr/>
      <dgm:t>
        <a:bodyPr/>
        <a:lstStyle/>
        <a:p>
          <a:endParaRPr lang="en-US"/>
        </a:p>
      </dgm:t>
    </dgm:pt>
    <dgm:pt modelId="{8212A284-5508-4451-993E-B665CC6B15C1}" type="pres">
      <dgm:prSet presAssocID="{30F989F0-EF35-486C-87B2-3EBA1A2B5381}" presName="sibTrans" presStyleLbl="sibTrans2D1" presStyleIdx="2" presStyleCnt="4"/>
      <dgm:spPr/>
      <dgm:t>
        <a:bodyPr/>
        <a:lstStyle/>
        <a:p>
          <a:endParaRPr lang="en-US"/>
        </a:p>
      </dgm:t>
    </dgm:pt>
    <dgm:pt modelId="{4C3AABCA-DDA1-4413-8D4C-14A32F7FC95E}" type="pres">
      <dgm:prSet presAssocID="{165B2278-DCD8-4397-9A99-A415CE55E98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32ACF8-D6DD-44E5-9720-DF13B8FD779D}" type="pres">
      <dgm:prSet presAssocID="{165B2278-DCD8-4397-9A99-A415CE55E986}" presName="dummy" presStyleCnt="0"/>
      <dgm:spPr/>
      <dgm:t>
        <a:bodyPr/>
        <a:lstStyle/>
        <a:p>
          <a:endParaRPr lang="en-US"/>
        </a:p>
      </dgm:t>
    </dgm:pt>
    <dgm:pt modelId="{5CD240A6-50BF-4DA1-9291-CA09FE5CF9B8}" type="pres">
      <dgm:prSet presAssocID="{958582AC-A796-423C-A792-4CF587F0D5F0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6CD0E29F-8BA9-4863-BF56-656741E2DEF4}" type="presOf" srcId="{DBE43136-3C22-4ADC-AB5B-5D598FB5B597}" destId="{42B5BC10-D707-48F7-BAC3-50F1218EAE20}" srcOrd="0" destOrd="0" presId="urn:microsoft.com/office/officeart/2005/8/layout/radial6"/>
    <dgm:cxn modelId="{2D7770A6-9BE9-49A0-A14A-2D791E2D4D55}" type="presOf" srcId="{D7DE07BE-3293-42E5-9E51-A4D72AFC8DDB}" destId="{4B728CA2-D558-4C0B-953D-64253B5E9050}" srcOrd="0" destOrd="0" presId="urn:microsoft.com/office/officeart/2005/8/layout/radial6"/>
    <dgm:cxn modelId="{1ED9D04E-173A-4419-AD4B-344835C3C8ED}" type="presOf" srcId="{0605E1CB-8489-408C-8389-21DAE31BA915}" destId="{2928C93F-B5BD-4B00-AE89-47086F296FD5}" srcOrd="0" destOrd="0" presId="urn:microsoft.com/office/officeart/2005/8/layout/radial6"/>
    <dgm:cxn modelId="{CF3ED2F5-2F27-4278-9991-2A7118E4B6D1}" type="presOf" srcId="{165B2278-DCD8-4397-9A99-A415CE55E986}" destId="{4C3AABCA-DDA1-4413-8D4C-14A32F7FC95E}" srcOrd="0" destOrd="0" presId="urn:microsoft.com/office/officeart/2005/8/layout/radial6"/>
    <dgm:cxn modelId="{857E21D0-2C2E-4361-ACD0-88B4D8684ADB}" type="presOf" srcId="{958582AC-A796-423C-A792-4CF587F0D5F0}" destId="{5CD240A6-50BF-4DA1-9291-CA09FE5CF9B8}" srcOrd="0" destOrd="0" presId="urn:microsoft.com/office/officeart/2005/8/layout/radial6"/>
    <dgm:cxn modelId="{9ED12FB4-2B4D-403D-A83B-A5840D8CC644}" srcId="{0605E1CB-8489-408C-8389-21DAE31BA915}" destId="{43B4BD92-934F-4960-A448-EA986E17C8E5}" srcOrd="0" destOrd="0" parTransId="{C4839B2F-678D-49CA-BEB3-14AF966747C6}" sibTransId="{F1ECB2C5-A1DE-49DB-9EAB-32BF4F01946D}"/>
    <dgm:cxn modelId="{CF5156F6-D37A-4F6A-A602-EEE5A2F7E7BF}" type="presOf" srcId="{8791A694-432B-471A-B112-39512347C4FE}" destId="{D27AD398-0C6F-4934-A047-1AAF86588AD5}" srcOrd="0" destOrd="0" presId="urn:microsoft.com/office/officeart/2005/8/layout/radial6"/>
    <dgm:cxn modelId="{27B16C63-10ED-496D-86F7-837E4FE4C872}" type="presOf" srcId="{2EC62ADC-AA5B-4C06-8CF4-727C97DE0EC9}" destId="{21637435-2E5A-4CC6-8625-7A1A6EAD7BAA}" srcOrd="0" destOrd="0" presId="urn:microsoft.com/office/officeart/2005/8/layout/radial6"/>
    <dgm:cxn modelId="{D917947E-47FB-4A33-A71A-F9065A29F6B2}" type="presOf" srcId="{43B4BD92-934F-4960-A448-EA986E17C8E5}" destId="{CAE9DA26-935C-4E1B-B8B7-21D3F14B16D5}" srcOrd="0" destOrd="0" presId="urn:microsoft.com/office/officeart/2005/8/layout/radial6"/>
    <dgm:cxn modelId="{725FEDCC-7850-47B1-8F76-22F06B514744}" srcId="{0605E1CB-8489-408C-8389-21DAE31BA915}" destId="{8791A694-432B-471A-B112-39512347C4FE}" srcOrd="1" destOrd="0" parTransId="{5C224FCB-A715-4AED-ACC5-5BC61AFF90D1}" sibTransId="{D7DE07BE-3293-42E5-9E51-A4D72AFC8DDB}"/>
    <dgm:cxn modelId="{C4B7DB79-A915-4E19-897D-ABC292BD5592}" srcId="{DBE43136-3C22-4ADC-AB5B-5D598FB5B597}" destId="{0605E1CB-8489-408C-8389-21DAE31BA915}" srcOrd="0" destOrd="0" parTransId="{4E2376EA-9A45-4A99-939B-E0311240D49F}" sibTransId="{B40BDF42-C685-46F8-9DAB-0E577492551B}"/>
    <dgm:cxn modelId="{B195921D-7340-46CE-BD8C-5A8BE2CD7BAA}" type="presOf" srcId="{F1ECB2C5-A1DE-49DB-9EAB-32BF4F01946D}" destId="{C57505F6-C733-40BF-84BB-1C5B41DE7AEC}" srcOrd="0" destOrd="0" presId="urn:microsoft.com/office/officeart/2005/8/layout/radial6"/>
    <dgm:cxn modelId="{07E9E501-DF24-4937-953F-4AF67B401493}" srcId="{0605E1CB-8489-408C-8389-21DAE31BA915}" destId="{165B2278-DCD8-4397-9A99-A415CE55E986}" srcOrd="3" destOrd="0" parTransId="{DF464C2F-362C-4FCB-AA1C-AE8F68BA7F4B}" sibTransId="{958582AC-A796-423C-A792-4CF587F0D5F0}"/>
    <dgm:cxn modelId="{B003A4A2-A87E-4BB3-A5F1-450088DD7872}" type="presOf" srcId="{30F989F0-EF35-486C-87B2-3EBA1A2B5381}" destId="{8212A284-5508-4451-993E-B665CC6B15C1}" srcOrd="0" destOrd="0" presId="urn:microsoft.com/office/officeart/2005/8/layout/radial6"/>
    <dgm:cxn modelId="{B46CDFC1-5355-432A-A87A-0090445991F3}" srcId="{0605E1CB-8489-408C-8389-21DAE31BA915}" destId="{2EC62ADC-AA5B-4C06-8CF4-727C97DE0EC9}" srcOrd="2" destOrd="0" parTransId="{519A8F40-6CED-42E3-AECB-3263CBB099F7}" sibTransId="{30F989F0-EF35-486C-87B2-3EBA1A2B5381}"/>
    <dgm:cxn modelId="{9E98E320-C2D9-4A51-BCD7-FDDE8E3919C2}" type="presParOf" srcId="{42B5BC10-D707-48F7-BAC3-50F1218EAE20}" destId="{2928C93F-B5BD-4B00-AE89-47086F296FD5}" srcOrd="0" destOrd="0" presId="urn:microsoft.com/office/officeart/2005/8/layout/radial6"/>
    <dgm:cxn modelId="{461B482C-0CDA-4906-9E80-B22523C05718}" type="presParOf" srcId="{42B5BC10-D707-48F7-BAC3-50F1218EAE20}" destId="{CAE9DA26-935C-4E1B-B8B7-21D3F14B16D5}" srcOrd="1" destOrd="0" presId="urn:microsoft.com/office/officeart/2005/8/layout/radial6"/>
    <dgm:cxn modelId="{24E8D105-A915-4BA5-B838-43D319297900}" type="presParOf" srcId="{42B5BC10-D707-48F7-BAC3-50F1218EAE20}" destId="{B1B7B028-ABFC-4124-B5AB-57F1174F81B6}" srcOrd="2" destOrd="0" presId="urn:microsoft.com/office/officeart/2005/8/layout/radial6"/>
    <dgm:cxn modelId="{E9043B45-35F2-4F21-93AD-48622B95495B}" type="presParOf" srcId="{42B5BC10-D707-48F7-BAC3-50F1218EAE20}" destId="{C57505F6-C733-40BF-84BB-1C5B41DE7AEC}" srcOrd="3" destOrd="0" presId="urn:microsoft.com/office/officeart/2005/8/layout/radial6"/>
    <dgm:cxn modelId="{75F6A073-235E-46C5-98C8-B48947354C57}" type="presParOf" srcId="{42B5BC10-D707-48F7-BAC3-50F1218EAE20}" destId="{D27AD398-0C6F-4934-A047-1AAF86588AD5}" srcOrd="4" destOrd="0" presId="urn:microsoft.com/office/officeart/2005/8/layout/radial6"/>
    <dgm:cxn modelId="{9451D51E-C1EC-4526-8C90-B27EDB8A2DBA}" type="presParOf" srcId="{42B5BC10-D707-48F7-BAC3-50F1218EAE20}" destId="{9B904025-07C8-4E0D-800B-FE84F8066099}" srcOrd="5" destOrd="0" presId="urn:microsoft.com/office/officeart/2005/8/layout/radial6"/>
    <dgm:cxn modelId="{02624876-9B9A-44FA-ACE3-F7590D123358}" type="presParOf" srcId="{42B5BC10-D707-48F7-BAC3-50F1218EAE20}" destId="{4B728CA2-D558-4C0B-953D-64253B5E9050}" srcOrd="6" destOrd="0" presId="urn:microsoft.com/office/officeart/2005/8/layout/radial6"/>
    <dgm:cxn modelId="{8687B89F-FBAD-414A-BFFF-8D83C3BCD99E}" type="presParOf" srcId="{42B5BC10-D707-48F7-BAC3-50F1218EAE20}" destId="{21637435-2E5A-4CC6-8625-7A1A6EAD7BAA}" srcOrd="7" destOrd="0" presId="urn:microsoft.com/office/officeart/2005/8/layout/radial6"/>
    <dgm:cxn modelId="{45D5CEEC-5309-4232-8A0C-E32DD87E3D5B}" type="presParOf" srcId="{42B5BC10-D707-48F7-BAC3-50F1218EAE20}" destId="{6B78D59C-8DB5-4D6E-9773-1C46DAC1F76F}" srcOrd="8" destOrd="0" presId="urn:microsoft.com/office/officeart/2005/8/layout/radial6"/>
    <dgm:cxn modelId="{9AC23CC9-5658-4F17-B5B4-8622283F94C8}" type="presParOf" srcId="{42B5BC10-D707-48F7-BAC3-50F1218EAE20}" destId="{8212A284-5508-4451-993E-B665CC6B15C1}" srcOrd="9" destOrd="0" presId="urn:microsoft.com/office/officeart/2005/8/layout/radial6"/>
    <dgm:cxn modelId="{E14F9958-108C-4F79-B8ED-70CCB7E148B2}" type="presParOf" srcId="{42B5BC10-D707-48F7-BAC3-50F1218EAE20}" destId="{4C3AABCA-DDA1-4413-8D4C-14A32F7FC95E}" srcOrd="10" destOrd="0" presId="urn:microsoft.com/office/officeart/2005/8/layout/radial6"/>
    <dgm:cxn modelId="{CCCF7763-97EC-4E69-A994-AE1860236DB4}" type="presParOf" srcId="{42B5BC10-D707-48F7-BAC3-50F1218EAE20}" destId="{E932ACF8-D6DD-44E5-9720-DF13B8FD779D}" srcOrd="11" destOrd="0" presId="urn:microsoft.com/office/officeart/2005/8/layout/radial6"/>
    <dgm:cxn modelId="{D7EE075D-5B6B-45B9-9A45-DFF72A9D3D11}" type="presParOf" srcId="{42B5BC10-D707-48F7-BAC3-50F1218EAE20}" destId="{5CD240A6-50BF-4DA1-9291-CA09FE5CF9B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VaryingWidthList+Icon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90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3CF77FC-D4E9-4E9D-9729-37EA8AF2DD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932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C524EB-A0C3-4559-B20C-084A2BB0F9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D3C446-38D4-4307-B8B9-87AC6B7B21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19FB4E-E8DF-4AA2-9C5E-755A3071140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D06EE9-41C8-4B79-8BD6-5430780C28C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DA75EF-4AE2-487C-9241-027C0C4AF38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26C449-743D-4BB8-ACEF-AF8C332C35C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176E18-78C8-440B-B5AF-03D2FD73456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C365A1-93E5-4A48-8D61-9DB3B2A29E3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F7002B-9402-4885-8129-7AA30BCCBF5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3E2933-3CA2-431B-A68F-ED085DE77A4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AB6C1-8FA9-4C6A-A6B8-B51C755322E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E851D0B-5E58-427A-BD80-12EC4552B1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47800"/>
            <a:ext cx="5135980" cy="1470025"/>
          </a:xfrm>
        </p:spPr>
        <p:txBody>
          <a:bodyPr/>
          <a:lstStyle/>
          <a:p>
            <a:pPr algn="ctr"/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Chapter 9</a:t>
            </a:r>
            <a:endParaRPr lang="en-US" sz="36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2600" y="3276600"/>
            <a:ext cx="6400800" cy="11430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Designing and Implementing Career Planning Services</a:t>
            </a:r>
            <a:endParaRPr lang="en-US" sz="28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5486400"/>
            <a:ext cx="5389563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75724"/>
            <a:ext cx="7772400" cy="92447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Step 5. Write clear, measurable objectives</a:t>
            </a:r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07361"/>
            <a:ext cx="7753555" cy="4441039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b="1" dirty="0"/>
              <a:t>The reason for writing objectives is to force </a:t>
            </a:r>
            <a:r>
              <a:rPr lang="en-US" b="1" dirty="0" smtClean="0"/>
              <a:t>you to </a:t>
            </a:r>
            <a:r>
              <a:rPr lang="en-US" b="1" dirty="0"/>
              <a:t>focus on what you are trying to accomplish </a:t>
            </a:r>
            <a:r>
              <a:rPr lang="en-US" b="1" dirty="0" smtClean="0"/>
              <a:t>in the </a:t>
            </a:r>
            <a:r>
              <a:rPr lang="en-US" b="1" dirty="0"/>
              <a:t>program</a:t>
            </a:r>
          </a:p>
          <a:p>
            <a:pPr lvl="0"/>
            <a:endParaRPr lang="en-US" b="1" dirty="0" smtClean="0"/>
          </a:p>
          <a:p>
            <a:pPr marL="0" lvl="0" indent="0">
              <a:buNone/>
            </a:pPr>
            <a:r>
              <a:rPr lang="en-US" b="1" dirty="0" smtClean="0"/>
              <a:t>Program </a:t>
            </a:r>
            <a:r>
              <a:rPr lang="en-US" b="1" dirty="0"/>
              <a:t>objectives should have the </a:t>
            </a:r>
            <a:r>
              <a:rPr lang="en-US" b="1" dirty="0" smtClean="0"/>
              <a:t>following characteristics</a:t>
            </a:r>
            <a:r>
              <a:rPr lang="en-US" b="1" dirty="0"/>
              <a:t>: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US" b="1" dirty="0" smtClean="0"/>
              <a:t>They </a:t>
            </a:r>
            <a:r>
              <a:rPr lang="en-US" b="1" dirty="0"/>
              <a:t>should cover critical points of </a:t>
            </a:r>
            <a:r>
              <a:rPr lang="en-US" b="1" dirty="0" smtClean="0"/>
              <a:t>the content </a:t>
            </a:r>
            <a:r>
              <a:rPr lang="en-US" b="1" dirty="0"/>
              <a:t>needed to meet identified needs.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US" b="1" dirty="0" smtClean="0"/>
              <a:t>Each </a:t>
            </a:r>
            <a:r>
              <a:rPr lang="en-US" b="1" dirty="0"/>
              <a:t>objective should state some </a:t>
            </a:r>
            <a:r>
              <a:rPr lang="en-US" b="1" dirty="0" smtClean="0"/>
              <a:t>outcome for </a:t>
            </a:r>
            <a:r>
              <a:rPr lang="en-US" b="1" dirty="0"/>
              <a:t>the participants that can be </a:t>
            </a:r>
            <a:r>
              <a:rPr lang="en-US" b="1" dirty="0" smtClean="0"/>
              <a:t>realistically measured</a:t>
            </a:r>
            <a:r>
              <a:rPr lang="en-US" b="1" dirty="0"/>
              <a:t>.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US" b="1" dirty="0" smtClean="0"/>
              <a:t>When </a:t>
            </a:r>
            <a:r>
              <a:rPr lang="en-US" b="1" dirty="0"/>
              <a:t>possible, the objectives </a:t>
            </a:r>
            <a:r>
              <a:rPr lang="en-US" b="1" dirty="0" smtClean="0"/>
              <a:t>should state </a:t>
            </a:r>
            <a:r>
              <a:rPr lang="en-US" b="1" dirty="0"/>
              <a:t>under what condition(s) the </a:t>
            </a:r>
            <a:r>
              <a:rPr lang="en-US" b="1" dirty="0" smtClean="0"/>
              <a:t>outcome would </a:t>
            </a:r>
            <a:r>
              <a:rPr lang="en-US" b="1" dirty="0"/>
              <a:t>be reached</a:t>
            </a:r>
            <a:r>
              <a:rPr lang="en-US" b="1" dirty="0" smtClean="0"/>
              <a:t>.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US" b="1" dirty="0"/>
              <a:t>They should be one sentence in length</a:t>
            </a:r>
            <a:r>
              <a:rPr lang="en-US" b="1" dirty="0" smtClean="0"/>
              <a:t>, starting </a:t>
            </a:r>
            <a:r>
              <a:rPr lang="en-US" b="1" dirty="0"/>
              <a:t>with “By the end of this (program</a:t>
            </a:r>
            <a:r>
              <a:rPr lang="en-US" b="1" dirty="0" smtClean="0"/>
              <a:t>, course</a:t>
            </a:r>
            <a:r>
              <a:rPr lang="en-US" b="1" dirty="0"/>
              <a:t>, workshop, and activity) </a:t>
            </a:r>
            <a:r>
              <a:rPr lang="en-US" b="1" dirty="0" smtClean="0"/>
              <a:t>participants will </a:t>
            </a:r>
            <a:r>
              <a:rPr lang="en-US" b="1" dirty="0"/>
              <a:t>be able to ….”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305800" cy="924475"/>
          </a:xfrm>
        </p:spPr>
        <p:txBody>
          <a:bodyPr/>
          <a:lstStyle/>
          <a:p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Example of Measurable Objectives</a:t>
            </a:r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7601155" cy="405143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/>
              <a:t>At the end of this sequence of activities clients will </a:t>
            </a:r>
            <a:r>
              <a:rPr lang="en-US" b="1" dirty="0" smtClean="0"/>
              <a:t>be able to:</a:t>
            </a:r>
            <a:endParaRPr lang="en-US" b="1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en-US" b="1" dirty="0"/>
              <a:t>D</a:t>
            </a:r>
            <a:r>
              <a:rPr lang="en-US" b="1" dirty="0" smtClean="0"/>
              <a:t>emonstrate </a:t>
            </a:r>
            <a:r>
              <a:rPr lang="en-US" b="1" dirty="0"/>
              <a:t>that they can use at least three methods to find job openings in </a:t>
            </a:r>
            <a:r>
              <a:rPr lang="en-US" b="1" dirty="0" smtClean="0"/>
              <a:t>the occupations </a:t>
            </a:r>
            <a:r>
              <a:rPr lang="en-US" b="1" dirty="0"/>
              <a:t>that interest </a:t>
            </a:r>
            <a:r>
              <a:rPr lang="en-US" b="1" dirty="0" smtClean="0"/>
              <a:t>them.</a:t>
            </a:r>
            <a:endParaRPr lang="en-US" b="1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en-US" b="1" dirty="0"/>
              <a:t>N</a:t>
            </a:r>
            <a:r>
              <a:rPr lang="en-US" b="1" dirty="0" smtClean="0"/>
              <a:t>ame </a:t>
            </a:r>
            <a:r>
              <a:rPr lang="en-US" b="1" dirty="0"/>
              <a:t>three companies that have the kind of jobs they want and describe the goods or services they </a:t>
            </a:r>
            <a:r>
              <a:rPr lang="en-US" b="1" dirty="0" smtClean="0"/>
              <a:t>produce. </a:t>
            </a:r>
            <a:endParaRPr lang="en-US" b="1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en-US" b="1" dirty="0"/>
              <a:t>D</a:t>
            </a:r>
            <a:r>
              <a:rPr lang="en-US" b="1" dirty="0" smtClean="0"/>
              <a:t>escribe </a:t>
            </a:r>
            <a:r>
              <a:rPr lang="en-US" b="1" dirty="0"/>
              <a:t>jobs of interest </a:t>
            </a:r>
            <a:r>
              <a:rPr lang="en-US" b="1" dirty="0" smtClean="0"/>
              <a:t>in </a:t>
            </a:r>
            <a:r>
              <a:rPr lang="en-US" b="1" dirty="0"/>
              <a:t>each of the </a:t>
            </a:r>
            <a:r>
              <a:rPr lang="en-US" b="1" dirty="0" smtClean="0"/>
              <a:t>companies.</a:t>
            </a:r>
            <a:endParaRPr lang="en-US" b="1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en-US" b="1" dirty="0"/>
              <a:t>S</a:t>
            </a:r>
            <a:r>
              <a:rPr lang="en-US" b="1" dirty="0" smtClean="0"/>
              <a:t>tate </a:t>
            </a:r>
            <a:r>
              <a:rPr lang="en-US" b="1" dirty="0"/>
              <a:t>how their skills can be related to the tasks of the available job(s).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4582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Step 6. 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Determine 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How Programs 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and 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Services 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will 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be Evaluated</a:t>
            </a:r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7924800" cy="4051437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Kirkpatrick method of evaluation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Level 1: Reaction – </a:t>
            </a:r>
            <a:r>
              <a:rPr lang="en-US" b="1" dirty="0"/>
              <a:t>seeks feedback from the </a:t>
            </a:r>
            <a:r>
              <a:rPr lang="en-US" b="1" dirty="0" smtClean="0"/>
              <a:t>participants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Level 2: Learning – </a:t>
            </a:r>
            <a:r>
              <a:rPr lang="en-US" b="1" dirty="0"/>
              <a:t>how </a:t>
            </a:r>
            <a:r>
              <a:rPr lang="en-US" b="1" dirty="0" smtClean="0"/>
              <a:t>much knowledge </a:t>
            </a:r>
            <a:r>
              <a:rPr lang="en-US" b="1" dirty="0"/>
              <a:t>the participants gained through </a:t>
            </a:r>
            <a:r>
              <a:rPr lang="en-US" b="1" dirty="0" smtClean="0"/>
              <a:t>the program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Level 3: </a:t>
            </a:r>
            <a:r>
              <a:rPr lang="en-US" b="1" dirty="0"/>
              <a:t>Behavior: </a:t>
            </a:r>
            <a:r>
              <a:rPr lang="en-US" b="1" dirty="0" smtClean="0"/>
              <a:t>designed </a:t>
            </a:r>
            <a:r>
              <a:rPr lang="en-US" b="1" dirty="0"/>
              <a:t>to measure </a:t>
            </a:r>
            <a:r>
              <a:rPr lang="en-US" b="1" dirty="0" smtClean="0"/>
              <a:t>changes in </a:t>
            </a:r>
            <a:r>
              <a:rPr lang="en-US" b="1" dirty="0"/>
              <a:t>participants’ behavior due to participation </a:t>
            </a:r>
            <a:r>
              <a:rPr lang="en-US" b="1" dirty="0" smtClean="0"/>
              <a:t>in the </a:t>
            </a:r>
            <a:r>
              <a:rPr lang="en-US" b="1" dirty="0"/>
              <a:t>program</a:t>
            </a:r>
            <a:endParaRPr lang="en-US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Level 4: </a:t>
            </a:r>
            <a:r>
              <a:rPr lang="en-US" b="1" dirty="0"/>
              <a:t>Results: </a:t>
            </a:r>
            <a:r>
              <a:rPr lang="en-US" b="1" dirty="0" smtClean="0"/>
              <a:t>intended </a:t>
            </a:r>
            <a:r>
              <a:rPr lang="en-US" b="1" dirty="0"/>
              <a:t>to tell us if the services we </a:t>
            </a:r>
            <a:r>
              <a:rPr lang="en-US" b="1" dirty="0" smtClean="0"/>
              <a:t>provided actually </a:t>
            </a:r>
            <a:r>
              <a:rPr lang="en-US" b="1" dirty="0"/>
              <a:t>produced results.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Methods of Evaluation</a:t>
            </a:r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524000"/>
            <a:ext cx="7125112" cy="4051437"/>
          </a:xfrm>
        </p:spPr>
        <p:txBody>
          <a:bodyPr/>
          <a:lstStyle/>
          <a:p>
            <a:endParaRPr lang="en-US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Questionnaire </a:t>
            </a:r>
            <a:r>
              <a:rPr lang="en-US" sz="2000" b="1" dirty="0"/>
              <a:t>or </a:t>
            </a:r>
            <a:r>
              <a:rPr lang="en-US" sz="2000" b="1" dirty="0" smtClean="0"/>
              <a:t>survey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0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Pre </a:t>
            </a:r>
            <a:r>
              <a:rPr lang="en-US" sz="2000" b="1" dirty="0"/>
              <a:t>and </a:t>
            </a:r>
            <a:r>
              <a:rPr lang="en-US" sz="2000" b="1" dirty="0" smtClean="0"/>
              <a:t>post-assessments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0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Observational assessment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0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An empirical study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4582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Step 7. Determine the Content and the Methods Used to Deliver It</a:t>
            </a:r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Define the content needed to meet the identified needs and objectives.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Determine which method(s) to use to deliver the content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One on one, face to face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Group delivery, face to face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/>
              <a:t>Delivery via software or websites</a:t>
            </a:r>
            <a:endParaRPr lang="en-US" b="1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Virtual career center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Self-help print and/or audiovisual materials</a:t>
            </a:r>
            <a:endParaRPr lang="en-US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9154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Step 8. Determine Needed Resources</a:t>
            </a:r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029200"/>
          </a:xfrm>
        </p:spPr>
        <p:txBody>
          <a:bodyPr>
            <a:normAutofit fontScale="92500"/>
          </a:bodyPr>
          <a:lstStyle/>
          <a:p>
            <a:endParaRPr lang="en-US" i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b="1" i="1" dirty="0" smtClean="0"/>
              <a:t>Resources</a:t>
            </a:r>
            <a:r>
              <a:rPr lang="en-US" b="1" dirty="0" smtClean="0"/>
              <a:t> </a:t>
            </a:r>
            <a:r>
              <a:rPr lang="en-US" b="1" dirty="0"/>
              <a:t>can be defined as anything </a:t>
            </a:r>
            <a:r>
              <a:rPr lang="en-US" b="1" dirty="0" smtClean="0"/>
              <a:t>or anybody you </a:t>
            </a:r>
            <a:r>
              <a:rPr lang="en-US" b="1" dirty="0"/>
              <a:t>need to further develop, deliver, and evaluate the program or services that you have described. </a:t>
            </a:r>
            <a:endParaRPr lang="en-US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Your resources can </a:t>
            </a:r>
            <a:r>
              <a:rPr lang="en-US" b="1" dirty="0"/>
              <a:t>be viewed in three categories: </a:t>
            </a:r>
            <a:endParaRPr lang="en-US" b="1" dirty="0" smtClean="0"/>
          </a:p>
          <a:p>
            <a:pPr marL="400050" lvl="1" indent="0">
              <a:buNone/>
            </a:pPr>
            <a:r>
              <a:rPr lang="en-US" b="1" dirty="0" smtClean="0"/>
              <a:t>(</a:t>
            </a:r>
            <a:r>
              <a:rPr lang="en-US" b="1" dirty="0"/>
              <a:t>a) those </a:t>
            </a:r>
            <a:r>
              <a:rPr lang="en-US" b="1" dirty="0" smtClean="0"/>
              <a:t>you already have</a:t>
            </a:r>
            <a:endParaRPr lang="en-US" b="1" dirty="0"/>
          </a:p>
          <a:p>
            <a:pPr marL="400050" lvl="1" indent="0">
              <a:buNone/>
            </a:pPr>
            <a:r>
              <a:rPr lang="en-US" b="1" dirty="0" smtClean="0"/>
              <a:t>(b</a:t>
            </a:r>
            <a:r>
              <a:rPr lang="en-US" b="1" dirty="0"/>
              <a:t>) those you do not have but </a:t>
            </a:r>
            <a:r>
              <a:rPr lang="en-US" b="1" dirty="0" smtClean="0"/>
              <a:t>have the </a:t>
            </a:r>
            <a:r>
              <a:rPr lang="en-US" b="1" dirty="0"/>
              <a:t>budget to purchase; and </a:t>
            </a:r>
            <a:endParaRPr lang="en-US" b="1" dirty="0" smtClean="0"/>
          </a:p>
          <a:p>
            <a:pPr marL="400050" lvl="1" indent="0">
              <a:buNone/>
            </a:pPr>
            <a:r>
              <a:rPr lang="en-US" b="1" dirty="0" smtClean="0"/>
              <a:t>(</a:t>
            </a:r>
            <a:r>
              <a:rPr lang="en-US" b="1" dirty="0"/>
              <a:t>c) those that </a:t>
            </a:r>
            <a:r>
              <a:rPr lang="en-US" b="1" dirty="0" smtClean="0"/>
              <a:t>you may </a:t>
            </a:r>
            <a:r>
              <a:rPr lang="en-US" b="1" dirty="0"/>
              <a:t>be able to borrow or have to do without</a:t>
            </a:r>
            <a:r>
              <a:rPr lang="en-US" b="1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E</a:t>
            </a:r>
            <a:r>
              <a:rPr lang="en-US" b="1" dirty="0" smtClean="0"/>
              <a:t>nd </a:t>
            </a:r>
            <a:r>
              <a:rPr lang="en-US" b="1" dirty="0"/>
              <a:t>product of </a:t>
            </a:r>
            <a:r>
              <a:rPr lang="en-US" b="1" dirty="0" smtClean="0"/>
              <a:t>this step </a:t>
            </a:r>
            <a:r>
              <a:rPr lang="en-US" b="1" dirty="0"/>
              <a:t>will </a:t>
            </a:r>
            <a:r>
              <a:rPr lang="en-US" b="1" dirty="0" smtClean="0"/>
              <a:t>be: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the </a:t>
            </a:r>
            <a:r>
              <a:rPr lang="en-US" b="1" dirty="0"/>
              <a:t>listing of all needed </a:t>
            </a:r>
            <a:r>
              <a:rPr lang="en-US" b="1" dirty="0" smtClean="0"/>
              <a:t>resources</a:t>
            </a:r>
            <a:endParaRPr lang="en-US" b="1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/>
              <a:t>when and where they will be acquired, and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/>
              <a:t>who has the responsibility to do </a:t>
            </a:r>
            <a:r>
              <a:rPr lang="en-US" b="1" dirty="0" smtClean="0"/>
              <a:t>so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This step may </a:t>
            </a:r>
            <a:r>
              <a:rPr lang="en-US" b="1" dirty="0"/>
              <a:t>also include the preparation of a budget </a:t>
            </a:r>
            <a:r>
              <a:rPr lang="en-US" b="1" dirty="0" smtClean="0"/>
              <a:t>for obtaining </a:t>
            </a:r>
            <a:r>
              <a:rPr lang="en-US" b="1" dirty="0"/>
              <a:t>needed staff and other resources.</a:t>
            </a:r>
          </a:p>
          <a:p>
            <a:pPr marL="400050" lvl="1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382000" cy="924475"/>
          </a:xfrm>
        </p:spPr>
        <p:txBody>
          <a:bodyPr/>
          <a:lstStyle/>
          <a:p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Step 9. Identify Significant Barriers</a:t>
            </a:r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077200" cy="49530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Barriers may </a:t>
            </a:r>
            <a:r>
              <a:rPr lang="en-US" b="1" dirty="0" smtClean="0"/>
              <a:t>be:</a:t>
            </a:r>
            <a:endParaRPr lang="en-US" b="1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700" b="1" dirty="0" smtClean="0"/>
              <a:t>organizational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700" b="1" dirty="0" smtClean="0"/>
              <a:t>environmental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700" b="1" dirty="0" smtClean="0"/>
              <a:t>social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700" b="1" dirty="0" smtClean="0"/>
              <a:t>financia</a:t>
            </a:r>
            <a:r>
              <a:rPr lang="en-US" b="1" dirty="0" smtClean="0"/>
              <a:t>l</a:t>
            </a:r>
            <a:endParaRPr lang="en-US" b="1" dirty="0"/>
          </a:p>
          <a:p>
            <a:pPr>
              <a:buFont typeface="Wingdings" panose="05000000000000000000" pitchFamily="2" charset="2"/>
              <a:buChar char="v"/>
            </a:pPr>
            <a:endParaRPr lang="en-US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These barriers can typically be identified by reviewing Step 1 (environment), Step 4 (stakeholders), and Step 8 (resources).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The </a:t>
            </a:r>
            <a:r>
              <a:rPr lang="en-US" b="1" dirty="0"/>
              <a:t>end product of this phase will be a list of possible or anticipated barriers and a back-up plan to manage each barrier if it presents itself.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Always </a:t>
            </a:r>
            <a:r>
              <a:rPr lang="en-US" b="1" dirty="0"/>
              <a:t>be thinking of strategies to overcome </a:t>
            </a:r>
            <a:r>
              <a:rPr lang="en-US" b="1" dirty="0" smtClean="0"/>
              <a:t>or work </a:t>
            </a:r>
            <a:r>
              <a:rPr lang="en-US" b="1" dirty="0"/>
              <a:t>around the barriers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848600" cy="92447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Step 10. Develop a Plan for Promotion and Marketing</a:t>
            </a:r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001000" cy="49530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Promotion and marketing are important for both internal stakeholders and external ones.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Promotion and marketing may be accomplished through: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/>
              <a:t>Traditional Media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b="1" dirty="0" smtClean="0"/>
              <a:t>Print</a:t>
            </a:r>
            <a:r>
              <a:rPr lang="en-US" b="1" dirty="0"/>
              <a:t>: Brochures, Flyers, Newsletters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b="1" dirty="0" smtClean="0"/>
              <a:t>Billboards </a:t>
            </a:r>
            <a:r>
              <a:rPr lang="en-US" b="1" dirty="0"/>
              <a:t>&amp; Signage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b="1" dirty="0" smtClean="0"/>
              <a:t>Press </a:t>
            </a:r>
            <a:r>
              <a:rPr lang="en-US" b="1" dirty="0"/>
              <a:t>Releases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b="1" dirty="0" smtClean="0"/>
              <a:t>Newspaper </a:t>
            </a:r>
            <a:r>
              <a:rPr lang="en-US" b="1" dirty="0"/>
              <a:t>Ads, Articles &amp; Editorials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/>
              <a:t>Electronic Media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b="1" dirty="0" smtClean="0"/>
              <a:t>Company </a:t>
            </a:r>
            <a:r>
              <a:rPr lang="en-US" b="1" dirty="0"/>
              <a:t>Website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b="1" dirty="0" smtClean="0"/>
              <a:t>Social </a:t>
            </a:r>
            <a:r>
              <a:rPr lang="en-US" b="1" dirty="0"/>
              <a:t>Media: Facebook, Instagram</a:t>
            </a:r>
            <a:r>
              <a:rPr lang="en-US" b="1" dirty="0" smtClean="0"/>
              <a:t>, Twitter</a:t>
            </a:r>
            <a:endParaRPr lang="en-US" b="1" dirty="0"/>
          </a:p>
          <a:p>
            <a:pPr lvl="2">
              <a:buFont typeface="Wingdings" panose="05000000000000000000" pitchFamily="2" charset="2"/>
              <a:buChar char="v"/>
            </a:pPr>
            <a:r>
              <a:rPr lang="en-US" b="1" dirty="0" smtClean="0"/>
              <a:t>Email </a:t>
            </a:r>
            <a:r>
              <a:rPr lang="en-US" b="1" dirty="0"/>
              <a:t>E-Blasts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b="1" dirty="0" smtClean="0"/>
              <a:t>TV/Radio </a:t>
            </a:r>
            <a:r>
              <a:rPr lang="en-US" b="1" dirty="0"/>
              <a:t>Commercials &amp; </a:t>
            </a:r>
            <a:r>
              <a:rPr lang="en-US" b="1" dirty="0" smtClean="0"/>
              <a:t>Public Service </a:t>
            </a:r>
            <a:r>
              <a:rPr lang="en-US" b="1" dirty="0"/>
              <a:t>Announcements</a:t>
            </a:r>
            <a:endParaRPr lang="en-US" b="1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7125113" cy="924475"/>
          </a:xfrm>
        </p:spPr>
        <p:txBody>
          <a:bodyPr/>
          <a:lstStyle/>
          <a:p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Step 11. Deliver the Program</a:t>
            </a:r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077200" cy="45720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The end </a:t>
            </a:r>
            <a:r>
              <a:rPr lang="en-US" b="1" dirty="0" smtClean="0"/>
              <a:t>product of </a:t>
            </a:r>
            <a:r>
              <a:rPr lang="en-US" b="1" dirty="0"/>
              <a:t>this step will be a very detailed plan </a:t>
            </a:r>
            <a:r>
              <a:rPr lang="en-US" b="1" dirty="0" smtClean="0"/>
              <a:t>for delivery </a:t>
            </a:r>
            <a:r>
              <a:rPr lang="en-US" b="1" dirty="0"/>
              <a:t>of your program, which includes tasks</a:t>
            </a:r>
            <a:r>
              <a:rPr lang="en-US" b="1" dirty="0" smtClean="0"/>
              <a:t>, timelines</a:t>
            </a:r>
            <a:r>
              <a:rPr lang="en-US" b="1" dirty="0"/>
              <a:t>, and responsibility for items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Make a list of all the tasks that need to be completed from present to delivery of the program.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It </a:t>
            </a:r>
            <a:r>
              <a:rPr lang="en-US" b="1" dirty="0"/>
              <a:t>is helpful to categorize tasks into </a:t>
            </a:r>
            <a:r>
              <a:rPr lang="en-US" b="1" dirty="0" smtClean="0"/>
              <a:t>major and </a:t>
            </a:r>
            <a:r>
              <a:rPr lang="en-US" b="1" dirty="0"/>
              <a:t>subtasks along with the </a:t>
            </a:r>
            <a:r>
              <a:rPr lang="en-US" b="1" dirty="0" smtClean="0"/>
              <a:t>assignment of </a:t>
            </a:r>
            <a:r>
              <a:rPr lang="en-US" b="1" dirty="0"/>
              <a:t>responsibility for the task and a </a:t>
            </a:r>
            <a:r>
              <a:rPr lang="en-US" b="1" dirty="0" smtClean="0"/>
              <a:t>date for </a:t>
            </a:r>
            <a:r>
              <a:rPr lang="en-US" b="1" dirty="0"/>
              <a:t>completion.</a:t>
            </a:r>
            <a:endParaRPr lang="en-US" b="1" dirty="0" smtClean="0"/>
          </a:p>
          <a:p>
            <a:pPr>
              <a:buFont typeface="Wingdings" panose="05000000000000000000" pitchFamily="2" charset="2"/>
              <a:buChar char="v"/>
            </a:pPr>
            <a:endParaRPr lang="en-US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Identify possible problems and develop a back-up plan in case they occur.</a:t>
            </a:r>
            <a:endParaRPr lang="en-US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7125113" cy="924475"/>
          </a:xfrm>
        </p:spPr>
        <p:txBody>
          <a:bodyPr/>
          <a:lstStyle/>
          <a:p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Step 12. Revise the Program </a:t>
            </a:r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153400" cy="2895600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Review the experience of program delivery with the team immediately after delivery.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Make plans for how to strengthen the program at its next delivery.</a:t>
            </a:r>
            <a:endParaRPr lang="en-US" b="1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Look </a:t>
            </a:r>
            <a:r>
              <a:rPr lang="en-US" b="1" dirty="0"/>
              <a:t>at the strengths and weaknesses of </a:t>
            </a:r>
            <a:r>
              <a:rPr lang="en-US" b="1" dirty="0" smtClean="0"/>
              <a:t>the program </a:t>
            </a:r>
            <a:r>
              <a:rPr lang="en-US" b="1" dirty="0"/>
              <a:t>based on </a:t>
            </a:r>
            <a:r>
              <a:rPr lang="en-US" b="1" dirty="0" smtClean="0"/>
              <a:t>outcomes and satisfaction feedback </a:t>
            </a:r>
            <a:r>
              <a:rPr lang="en-US" b="1" dirty="0"/>
              <a:t>of </a:t>
            </a:r>
            <a:r>
              <a:rPr lang="en-US" b="1" dirty="0" smtClean="0"/>
              <a:t>stakeholders.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Evaluating not </a:t>
            </a:r>
            <a:r>
              <a:rPr lang="en-US" b="1" dirty="0"/>
              <a:t>only results of services, but also activities</a:t>
            </a:r>
            <a:r>
              <a:rPr lang="en-US" b="1" dirty="0" smtClean="0"/>
              <a:t>, and </a:t>
            </a:r>
            <a:r>
              <a:rPr lang="en-US" b="1" dirty="0"/>
              <a:t>processes provides insight into </a:t>
            </a:r>
            <a:r>
              <a:rPr lang="en-US" b="1" dirty="0" smtClean="0"/>
              <a:t>possible program </a:t>
            </a:r>
            <a:r>
              <a:rPr lang="en-US" b="1" dirty="0"/>
              <a:t>improvements</a:t>
            </a:r>
            <a:r>
              <a:rPr lang="en-US" b="1" dirty="0" smtClean="0"/>
              <a:t>.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042188890"/>
              </p:ext>
            </p:extLst>
          </p:nvPr>
        </p:nvGraphicFramePr>
        <p:xfrm>
          <a:off x="3657600" y="3810000"/>
          <a:ext cx="4800600" cy="279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371600" y="5791200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PDCA Cycle which </a:t>
            </a:r>
            <a:r>
              <a:rPr lang="en-US" sz="1800" b="1" dirty="0"/>
              <a:t>can be used</a:t>
            </a:r>
          </a:p>
          <a:p>
            <a:r>
              <a:rPr lang="en-US" sz="1800" b="1" dirty="0"/>
              <a:t>for program evaluation</a:t>
            </a:r>
            <a:r>
              <a:rPr lang="en-US" sz="1800" b="1" dirty="0" smtClean="0"/>
              <a:t>.</a:t>
            </a:r>
            <a:endParaRPr lang="en-US" sz="1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7125113" cy="924475"/>
          </a:xfrm>
        </p:spPr>
        <p:txBody>
          <a:bodyPr/>
          <a:lstStyle/>
          <a:p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Learning Objectives</a:t>
            </a:r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229342685"/>
              </p:ext>
            </p:extLst>
          </p:nvPr>
        </p:nvGraphicFramePr>
        <p:xfrm>
          <a:off x="762000" y="1524000"/>
          <a:ext cx="74676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Supportive Roles</a:t>
            </a:r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4212439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The first supportive role is </a:t>
            </a:r>
            <a:r>
              <a:rPr lang="en-US" b="1" dirty="0" smtClean="0"/>
              <a:t>case management.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A </a:t>
            </a:r>
            <a:r>
              <a:rPr lang="en-US" b="1" dirty="0"/>
              <a:t>second strong support role is instruction</a:t>
            </a:r>
            <a:r>
              <a:rPr lang="en-US" b="1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A </a:t>
            </a:r>
            <a:r>
              <a:rPr lang="en-US" b="1" dirty="0"/>
              <a:t>third role of the career </a:t>
            </a:r>
            <a:r>
              <a:rPr lang="en-US" b="1" dirty="0" smtClean="0"/>
              <a:t>professional is </a:t>
            </a:r>
            <a:r>
              <a:rPr lang="en-US" b="1" dirty="0"/>
              <a:t>facilitation</a:t>
            </a:r>
            <a:r>
              <a:rPr lang="en-US" b="1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A </a:t>
            </a:r>
            <a:r>
              <a:rPr lang="en-US" b="1" dirty="0"/>
              <a:t>fourth supporting task may be </a:t>
            </a:r>
            <a:r>
              <a:rPr lang="en-US" b="1" dirty="0" smtClean="0"/>
              <a:t>research and </a:t>
            </a:r>
            <a:r>
              <a:rPr lang="en-US" b="1" dirty="0"/>
              <a:t>the ongoing review of </a:t>
            </a:r>
            <a:r>
              <a:rPr lang="en-US" b="1" dirty="0" smtClean="0"/>
              <a:t>resources that </a:t>
            </a:r>
            <a:r>
              <a:rPr lang="en-US" b="1" dirty="0"/>
              <a:t>support the delivery of services.</a:t>
            </a:r>
          </a:p>
        </p:txBody>
      </p:sp>
    </p:spTree>
    <p:extLst>
      <p:ext uri="{BB962C8B-B14F-4D97-AF65-F5344CB8AC3E}">
        <p14:creationId xmlns:p14="http://schemas.microsoft.com/office/powerpoint/2010/main" val="3957629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125113" cy="924475"/>
          </a:xfrm>
        </p:spPr>
        <p:txBody>
          <a:bodyPr/>
          <a:lstStyle/>
          <a:p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The Importance of Planning</a:t>
            </a:r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524955" cy="4572000"/>
          </a:xfrm>
        </p:spPr>
        <p:txBody>
          <a:bodyPr>
            <a:normAutofit fontScale="92500"/>
          </a:bodyPr>
          <a:lstStyle/>
          <a:p>
            <a:pPr lvl="0"/>
            <a:endParaRPr lang="en-US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Provides </a:t>
            </a:r>
            <a:r>
              <a:rPr lang="en-US" b="1" dirty="0"/>
              <a:t>a structure for the beginning, </a:t>
            </a:r>
            <a:r>
              <a:rPr lang="en-US" b="1" dirty="0" smtClean="0"/>
              <a:t>middle, and </a:t>
            </a:r>
            <a:r>
              <a:rPr lang="en-US" b="1" dirty="0"/>
              <a:t>end of </a:t>
            </a:r>
            <a:r>
              <a:rPr lang="en-US" b="1" dirty="0" smtClean="0"/>
              <a:t>services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Includes </a:t>
            </a:r>
            <a:r>
              <a:rPr lang="en-US" b="1" dirty="0"/>
              <a:t>a </a:t>
            </a:r>
            <a:r>
              <a:rPr lang="en-US" b="1" dirty="0" smtClean="0"/>
              <a:t>flow of </a:t>
            </a:r>
            <a:r>
              <a:rPr lang="en-US" b="1" dirty="0"/>
              <a:t>services that define the various activities</a:t>
            </a:r>
            <a:r>
              <a:rPr lang="en-US" b="1" dirty="0" smtClean="0"/>
              <a:t>, milestones</a:t>
            </a:r>
            <a:r>
              <a:rPr lang="en-US" b="1" dirty="0"/>
              <a:t>, outputs and outcomes </a:t>
            </a:r>
            <a:r>
              <a:rPr lang="en-US" b="1" dirty="0" smtClean="0"/>
              <a:t>expected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Narrows </a:t>
            </a:r>
            <a:r>
              <a:rPr lang="en-US" b="1" dirty="0"/>
              <a:t>the focus to a group of </a:t>
            </a:r>
            <a:r>
              <a:rPr lang="en-US" b="1" dirty="0" smtClean="0"/>
              <a:t>individuals with </a:t>
            </a:r>
            <a:r>
              <a:rPr lang="en-US" b="1" dirty="0"/>
              <a:t>a common </a:t>
            </a:r>
            <a:r>
              <a:rPr lang="en-US" b="1" dirty="0" smtClean="0"/>
              <a:t>need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Time and money can be </a:t>
            </a:r>
            <a:r>
              <a:rPr lang="en-US" b="1" dirty="0" smtClean="0"/>
              <a:t>saved by </a:t>
            </a:r>
            <a:r>
              <a:rPr lang="en-US" b="1" dirty="0"/>
              <a:t>addressing common needs with a single program of services, increasing efficiencies</a:t>
            </a:r>
            <a:r>
              <a:rPr lang="en-US" b="1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Make </a:t>
            </a:r>
            <a:r>
              <a:rPr lang="en-US" b="1" dirty="0"/>
              <a:t>sure </a:t>
            </a:r>
            <a:r>
              <a:rPr lang="en-US" b="1" dirty="0" smtClean="0"/>
              <a:t>programs </a:t>
            </a:r>
            <a:r>
              <a:rPr lang="en-US" b="1" dirty="0"/>
              <a:t>do </a:t>
            </a:r>
            <a:r>
              <a:rPr lang="en-US" b="1" dirty="0" smtClean="0"/>
              <a:t>what we </a:t>
            </a:r>
            <a:r>
              <a:rPr lang="en-US" b="1" dirty="0"/>
              <a:t>say they will </a:t>
            </a:r>
            <a:r>
              <a:rPr lang="en-US" b="1" dirty="0" smtClean="0"/>
              <a:t>do</a:t>
            </a:r>
            <a:r>
              <a:rPr lang="en-US" b="1" dirty="0"/>
              <a:t> </a:t>
            </a:r>
            <a:r>
              <a:rPr lang="en-US" b="1" dirty="0" smtClean="0"/>
              <a:t>- they need to </a:t>
            </a:r>
            <a:r>
              <a:rPr lang="en-US" b="1" dirty="0"/>
              <a:t>be </a:t>
            </a:r>
            <a:r>
              <a:rPr lang="en-US" b="1" dirty="0" smtClean="0"/>
              <a:t>effective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Today’s </a:t>
            </a:r>
            <a:r>
              <a:rPr lang="en-US" b="1" dirty="0"/>
              <a:t>organizations </a:t>
            </a:r>
            <a:r>
              <a:rPr lang="en-US" b="1" dirty="0" smtClean="0"/>
              <a:t>demand accountability</a:t>
            </a:r>
            <a:r>
              <a:rPr lang="en-US" b="1" dirty="0"/>
              <a:t>, which is an important key </a:t>
            </a:r>
            <a:r>
              <a:rPr lang="en-US" b="1" dirty="0" smtClean="0"/>
              <a:t>to sustainability</a:t>
            </a:r>
            <a:r>
              <a:rPr lang="en-US" b="1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81000"/>
            <a:ext cx="7125113" cy="924475"/>
          </a:xfrm>
        </p:spPr>
        <p:txBody>
          <a:bodyPr/>
          <a:lstStyle/>
          <a:p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Step 1. Scan the Environment</a:t>
            </a:r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848600" cy="4953000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en-US" b="1" dirty="0"/>
              <a:t>The environment will have a </a:t>
            </a:r>
            <a:r>
              <a:rPr lang="en-US" b="1" dirty="0" smtClean="0"/>
              <a:t>profound effect </a:t>
            </a:r>
            <a:r>
              <a:rPr lang="en-US" b="1" dirty="0"/>
              <a:t>upon the content, funding, delivery, </a:t>
            </a:r>
            <a:r>
              <a:rPr lang="en-US" b="1" dirty="0" smtClean="0"/>
              <a:t>and evaluation </a:t>
            </a:r>
            <a:r>
              <a:rPr lang="en-US" b="1" dirty="0"/>
              <a:t>of your program</a:t>
            </a:r>
            <a:r>
              <a:rPr lang="en-US" b="1" dirty="0" smtClean="0"/>
              <a:t>.</a:t>
            </a:r>
          </a:p>
          <a:p>
            <a:pPr marL="0" lvl="0" indent="0">
              <a:buNone/>
            </a:pPr>
            <a:r>
              <a:rPr lang="en-US" b="1" dirty="0" smtClean="0"/>
              <a:t>Questions to be considered:</a:t>
            </a:r>
            <a:endParaRPr lang="en-US" b="1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en-US" b="1" dirty="0"/>
              <a:t>What are the current priorities of </a:t>
            </a:r>
            <a:r>
              <a:rPr lang="en-US" b="1" dirty="0" smtClean="0"/>
              <a:t>your organization</a:t>
            </a:r>
            <a:r>
              <a:rPr lang="en-US" b="1" dirty="0"/>
              <a:t>?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US" b="1" dirty="0" smtClean="0"/>
              <a:t>To </a:t>
            </a:r>
            <a:r>
              <a:rPr lang="en-US" b="1" dirty="0"/>
              <a:t>what extent does management </a:t>
            </a:r>
            <a:r>
              <a:rPr lang="en-US" b="1" dirty="0" smtClean="0"/>
              <a:t>support your </a:t>
            </a:r>
            <a:r>
              <a:rPr lang="en-US" b="1" dirty="0"/>
              <a:t>goals for the organization?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US" b="1" dirty="0" smtClean="0"/>
              <a:t>What </a:t>
            </a:r>
            <a:r>
              <a:rPr lang="en-US" b="1" dirty="0"/>
              <a:t>factors in the environment </a:t>
            </a:r>
            <a:r>
              <a:rPr lang="en-US" b="1" dirty="0" smtClean="0"/>
              <a:t>may impact </a:t>
            </a:r>
            <a:r>
              <a:rPr lang="en-US" b="1" dirty="0"/>
              <a:t>what you can deliver and how </a:t>
            </a:r>
            <a:r>
              <a:rPr lang="en-US" b="1" dirty="0" smtClean="0"/>
              <a:t>you can </a:t>
            </a:r>
            <a:r>
              <a:rPr lang="en-US" b="1" dirty="0"/>
              <a:t>deliver it?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US" b="1" dirty="0" smtClean="0"/>
              <a:t>What </a:t>
            </a:r>
            <a:r>
              <a:rPr lang="en-US" b="1" dirty="0"/>
              <a:t>organizational time constraints </a:t>
            </a:r>
            <a:r>
              <a:rPr lang="en-US" b="1" dirty="0" smtClean="0"/>
              <a:t>may impact </a:t>
            </a:r>
            <a:r>
              <a:rPr lang="en-US" b="1" dirty="0"/>
              <a:t>service delivery</a:t>
            </a:r>
            <a:r>
              <a:rPr lang="en-US" b="1" dirty="0" smtClean="0"/>
              <a:t>? or </a:t>
            </a:r>
            <a:r>
              <a:rPr lang="en-US" b="1" dirty="0"/>
              <a:t>external </a:t>
            </a:r>
            <a:r>
              <a:rPr lang="en-US" b="1" dirty="0" smtClean="0"/>
              <a:t>sources?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US" b="1" dirty="0"/>
              <a:t>What kinds of restraints or guidelines </a:t>
            </a:r>
            <a:r>
              <a:rPr lang="en-US" b="1" dirty="0" smtClean="0"/>
              <a:t>are provided </a:t>
            </a:r>
            <a:r>
              <a:rPr lang="en-US" b="1" dirty="0"/>
              <a:t>by internal </a:t>
            </a:r>
            <a:r>
              <a:rPr lang="en-US" b="1" dirty="0" smtClean="0"/>
              <a:t>or </a:t>
            </a:r>
            <a:r>
              <a:rPr lang="en-US" b="1" dirty="0"/>
              <a:t>external </a:t>
            </a:r>
            <a:r>
              <a:rPr lang="en-US" b="1" dirty="0" smtClean="0"/>
              <a:t>sources?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US" b="1" dirty="0"/>
              <a:t>How strong is the local economy?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US" b="1" dirty="0" smtClean="0"/>
              <a:t>Are </a:t>
            </a:r>
            <a:r>
              <a:rPr lang="en-US" b="1" dirty="0"/>
              <a:t>there particular industries that </a:t>
            </a:r>
            <a:r>
              <a:rPr lang="en-US" b="1" dirty="0" smtClean="0"/>
              <a:t>are growing </a:t>
            </a:r>
            <a:r>
              <a:rPr lang="en-US" b="1" dirty="0"/>
              <a:t>or retracting?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US" b="1" dirty="0" smtClean="0"/>
              <a:t>Are </a:t>
            </a:r>
            <a:r>
              <a:rPr lang="en-US" b="1" dirty="0"/>
              <a:t>the typical available jobs for skilled</a:t>
            </a:r>
            <a:r>
              <a:rPr lang="en-US" b="1" dirty="0" smtClean="0"/>
              <a:t>, semi-skilled</a:t>
            </a:r>
            <a:r>
              <a:rPr lang="en-US" b="1" dirty="0"/>
              <a:t>, or entry-level workers?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001000" cy="924475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Step 2. Define and Describe the Target Population</a:t>
            </a:r>
            <a:endParaRPr lang="en-US" sz="28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382000" cy="5181600"/>
          </a:xfr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v"/>
            </a:pPr>
            <a:r>
              <a:rPr lang="en-US" b="1" dirty="0"/>
              <a:t>What is the age range of the targeted population</a:t>
            </a:r>
            <a:r>
              <a:rPr lang="en-US" b="1" dirty="0" smtClean="0"/>
              <a:t>?</a:t>
            </a:r>
            <a:r>
              <a:rPr lang="en-US" b="1" dirty="0"/>
              <a:t> </a:t>
            </a:r>
            <a:endParaRPr lang="en-US" b="1" dirty="0" smtClean="0"/>
          </a:p>
          <a:p>
            <a:pPr lvl="0">
              <a:buFont typeface="Wingdings" panose="05000000000000000000" pitchFamily="2" charset="2"/>
              <a:buChar char="v"/>
            </a:pPr>
            <a:r>
              <a:rPr lang="en-US" b="1" dirty="0" smtClean="0"/>
              <a:t>What </a:t>
            </a:r>
            <a:r>
              <a:rPr lang="en-US" b="1" dirty="0"/>
              <a:t>is the proportion of males and females</a:t>
            </a:r>
            <a:r>
              <a:rPr lang="en-US" b="1" dirty="0" smtClean="0"/>
              <a:t>?</a:t>
            </a:r>
            <a:r>
              <a:rPr lang="en-US" b="1" dirty="0"/>
              <a:t> 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US" b="1" dirty="0"/>
              <a:t>What multicultural populations </a:t>
            </a:r>
            <a:r>
              <a:rPr lang="en-US" b="1" dirty="0" smtClean="0"/>
              <a:t>are represented </a:t>
            </a:r>
            <a:r>
              <a:rPr lang="en-US" b="1" dirty="0"/>
              <a:t>within the group? </a:t>
            </a:r>
            <a:endParaRPr lang="en-US" b="1" dirty="0" smtClean="0"/>
          </a:p>
          <a:p>
            <a:pPr lvl="0">
              <a:buFont typeface="Wingdings" panose="05000000000000000000" pitchFamily="2" charset="2"/>
              <a:buChar char="v"/>
            </a:pPr>
            <a:r>
              <a:rPr lang="en-US" b="1" dirty="0" smtClean="0"/>
              <a:t>What </a:t>
            </a:r>
            <a:r>
              <a:rPr lang="en-US" b="1" dirty="0"/>
              <a:t>is the distribution by levels of education</a:t>
            </a:r>
            <a:r>
              <a:rPr lang="en-US" b="1" dirty="0" smtClean="0"/>
              <a:t>?</a:t>
            </a:r>
            <a:endParaRPr lang="en-US" b="1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en-US" b="1" dirty="0"/>
              <a:t>For what percentage is English a second language</a:t>
            </a:r>
            <a:r>
              <a:rPr lang="en-US" b="1" dirty="0" smtClean="0"/>
              <a:t>?</a:t>
            </a:r>
            <a:endParaRPr lang="en-US" b="1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en-US" b="1" dirty="0"/>
              <a:t>What is the geographic distribution of those who might use the program</a:t>
            </a:r>
            <a:r>
              <a:rPr lang="en-US" b="1" dirty="0" smtClean="0"/>
              <a:t>?</a:t>
            </a:r>
            <a:r>
              <a:rPr lang="en-US" b="1" dirty="0"/>
              <a:t> 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US" b="1" dirty="0"/>
              <a:t>What percent of the population is currently employed? </a:t>
            </a:r>
            <a:r>
              <a:rPr lang="en-US" b="1" dirty="0" smtClean="0"/>
              <a:t> unemployed? </a:t>
            </a:r>
            <a:endParaRPr lang="en-US" b="1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en-US" b="1" dirty="0"/>
              <a:t>What distinctive characteristics, if any, does the population have</a:t>
            </a:r>
            <a:r>
              <a:rPr lang="en-US" b="1" dirty="0" smtClean="0"/>
              <a:t>?</a:t>
            </a:r>
            <a:endParaRPr lang="en-US" b="1" dirty="0"/>
          </a:p>
          <a:p>
            <a:endParaRPr lang="en-US" sz="19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7125113" cy="924475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Step 3. Identify and Describe the Needs of the Target Population</a:t>
            </a:r>
            <a:endParaRPr lang="en-US" sz="28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07361"/>
            <a:ext cx="7448755" cy="4051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The purpose of this step is to </a:t>
            </a:r>
            <a:r>
              <a:rPr lang="en-US" b="1" dirty="0" smtClean="0"/>
              <a:t>understand the </a:t>
            </a:r>
            <a:r>
              <a:rPr lang="en-US" b="1" dirty="0"/>
              <a:t>specific needs of the entire target </a:t>
            </a:r>
            <a:r>
              <a:rPr lang="en-US" b="1" dirty="0" smtClean="0"/>
              <a:t>population and/or </a:t>
            </a:r>
            <a:r>
              <a:rPr lang="en-US" b="1" dirty="0"/>
              <a:t>subgroups within it so that you can </a:t>
            </a:r>
            <a:r>
              <a:rPr lang="en-US" b="1" dirty="0" smtClean="0"/>
              <a:t>plan the </a:t>
            </a:r>
            <a:r>
              <a:rPr lang="en-US" b="1" dirty="0"/>
              <a:t>content of the services you will provide</a:t>
            </a:r>
            <a:r>
              <a:rPr lang="en-US" b="1" dirty="0" smtClean="0"/>
              <a:t>.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There are two types of data to collect: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Primary</a:t>
            </a:r>
            <a:r>
              <a:rPr lang="en-US" b="1" dirty="0"/>
              <a:t>: This is data collected </a:t>
            </a:r>
            <a:r>
              <a:rPr lang="en-US" b="1" dirty="0" smtClean="0"/>
              <a:t>directly from </a:t>
            </a:r>
            <a:r>
              <a:rPr lang="en-US" b="1" dirty="0"/>
              <a:t>the source, such as </a:t>
            </a:r>
            <a:r>
              <a:rPr lang="en-US" b="1" dirty="0" smtClean="0"/>
              <a:t>through interviews</a:t>
            </a:r>
            <a:r>
              <a:rPr lang="en-US" b="1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Secondary</a:t>
            </a:r>
            <a:r>
              <a:rPr lang="en-US" b="1" dirty="0"/>
              <a:t>: This is data </a:t>
            </a:r>
            <a:r>
              <a:rPr lang="en-US" b="1" dirty="0" smtClean="0"/>
              <a:t>collected through </a:t>
            </a:r>
            <a:r>
              <a:rPr lang="en-US" b="1" dirty="0"/>
              <a:t>external sources, such </a:t>
            </a:r>
            <a:r>
              <a:rPr lang="en-US" b="1" dirty="0" smtClean="0"/>
              <a:t>as databases</a:t>
            </a:r>
            <a:r>
              <a:rPr lang="en-US" b="1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Collecting Primary and Secondary Data</a:t>
            </a:r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The following are four ways to collect </a:t>
            </a:r>
            <a:r>
              <a:rPr lang="en-US" b="1" dirty="0" smtClean="0"/>
              <a:t>primary data. </a:t>
            </a:r>
            <a:r>
              <a:rPr lang="en-US" b="1" dirty="0"/>
              <a:t>Ideally, two or more of these </a:t>
            </a:r>
            <a:r>
              <a:rPr lang="en-US" b="1" dirty="0" smtClean="0"/>
              <a:t>methods would </a:t>
            </a:r>
            <a:r>
              <a:rPr lang="en-US" b="1" dirty="0"/>
              <a:t>be used.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Questionnaires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S</a:t>
            </a:r>
            <a:r>
              <a:rPr lang="en-US" b="1" dirty="0" smtClean="0"/>
              <a:t>tructured intake interviews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F</a:t>
            </a:r>
            <a:r>
              <a:rPr lang="en-US" b="1" dirty="0" smtClean="0"/>
              <a:t>ocus groups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Expert judgment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Secondary </a:t>
            </a:r>
            <a:r>
              <a:rPr lang="en-US" b="1" dirty="0"/>
              <a:t>data may be obtained </a:t>
            </a:r>
            <a:r>
              <a:rPr lang="en-US" b="1" dirty="0" smtClean="0"/>
              <a:t>from sources </a:t>
            </a:r>
            <a:r>
              <a:rPr lang="en-US" b="1" dirty="0"/>
              <a:t>that offer information about the </a:t>
            </a:r>
            <a:r>
              <a:rPr lang="en-US" b="1" dirty="0" smtClean="0"/>
              <a:t>general population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5344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75724"/>
            <a:ext cx="8153400" cy="924475"/>
          </a:xfrm>
        </p:spPr>
        <p:txBody>
          <a:bodyPr/>
          <a:lstStyle/>
          <a:p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Typical Questions to Assess Needs</a:t>
            </a:r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07361"/>
            <a:ext cx="7372555" cy="4051437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v"/>
            </a:pPr>
            <a:r>
              <a:rPr lang="en-US" b="1" dirty="0"/>
              <a:t>What are the needs that you currently have related to your job or career?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US" b="1" dirty="0"/>
              <a:t>Which of these needs is the most urgent?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US" b="1" dirty="0"/>
              <a:t>How do you hope that this center (organization, program) can help you meet these needs?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US" b="1" dirty="0"/>
              <a:t>How much time each week can you devote to getting help?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US" b="1" dirty="0"/>
              <a:t>How would you prefer to receive assistance?  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US" b="1" dirty="0"/>
              <a:t>What barriers might affect your ability to receive or benefit from these services?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Step 4. Identify Stakeholders</a:t>
            </a:r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07361"/>
            <a:ext cx="7620000" cy="4051437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i="1" dirty="0"/>
              <a:t>Stakeholders</a:t>
            </a:r>
            <a:r>
              <a:rPr lang="en-US" b="1" dirty="0"/>
              <a:t> are persons or entities who have vested interest in and/or may be affected by the program or services that you plan to offer. </a:t>
            </a:r>
            <a:endParaRPr lang="en-US" b="1" dirty="0" smtClean="0"/>
          </a:p>
          <a:p>
            <a:pPr>
              <a:buFont typeface="Wingdings" panose="05000000000000000000" pitchFamily="2" charset="2"/>
              <a:buChar char="v"/>
            </a:pPr>
            <a:endParaRPr lang="en-US" b="1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These stakeholders may be internal (in your organization) or external (not in your organization but may provide collaborative services).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Stakeholders </a:t>
            </a:r>
            <a:r>
              <a:rPr lang="en-US" b="1" dirty="0"/>
              <a:t>have varying degrees of </a:t>
            </a:r>
            <a:r>
              <a:rPr lang="en-US" b="1" dirty="0" smtClean="0"/>
              <a:t>power to </a:t>
            </a:r>
            <a:r>
              <a:rPr lang="en-US" b="1" dirty="0"/>
              <a:t>affect you, either positively or negatively.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2441</TotalTime>
  <Words>1467</Words>
  <Application>Microsoft Office PowerPoint</Application>
  <PresentationFormat>On-screen Show (4:3)</PresentationFormat>
  <Paragraphs>169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</vt:lpstr>
      <vt:lpstr>Courier New</vt:lpstr>
      <vt:lpstr>Gill Sans MT</vt:lpstr>
      <vt:lpstr>Times New Roman</vt:lpstr>
      <vt:lpstr>Trebuchet MS</vt:lpstr>
      <vt:lpstr>Verdana</vt:lpstr>
      <vt:lpstr>Wingdings</vt:lpstr>
      <vt:lpstr>Wingdings 2</vt:lpstr>
      <vt:lpstr>Theme1</vt:lpstr>
      <vt:lpstr>Chapter 9</vt:lpstr>
      <vt:lpstr>Learning Objectives</vt:lpstr>
      <vt:lpstr>The Importance of Planning</vt:lpstr>
      <vt:lpstr>Step 1. Scan the Environment</vt:lpstr>
      <vt:lpstr>Step 2. Define and Describe the Target Population</vt:lpstr>
      <vt:lpstr>Step 3. Identify and Describe the Needs of the Target Population</vt:lpstr>
      <vt:lpstr>Collecting Primary and Secondary Data</vt:lpstr>
      <vt:lpstr>Typical Questions to Assess Needs</vt:lpstr>
      <vt:lpstr>Step 4. Identify Stakeholders</vt:lpstr>
      <vt:lpstr>Step 5. Write clear, measurable objectives</vt:lpstr>
      <vt:lpstr>Example of Measurable Objectives</vt:lpstr>
      <vt:lpstr>Step 6. Determine How Programs and Services will be Evaluated</vt:lpstr>
      <vt:lpstr>Methods of Evaluation</vt:lpstr>
      <vt:lpstr>Step 7. Determine the Content and the Methods Used to Deliver It</vt:lpstr>
      <vt:lpstr>Step 8. Determine Needed Resources</vt:lpstr>
      <vt:lpstr>Step 9. Identify Significant Barriers</vt:lpstr>
      <vt:lpstr>Step 10. Develop a Plan for Promotion and Marketing</vt:lpstr>
      <vt:lpstr>Step 11. Deliver the Program</vt:lpstr>
      <vt:lpstr>Step 12. Revise the Program </vt:lpstr>
      <vt:lpstr>Supportive Roles</vt:lpstr>
    </vt:vector>
  </TitlesOfParts>
  <Company>CDLA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Blueberry</dc:title>
  <dc:creator>David M Reile</dc:creator>
  <cp:lastModifiedBy>MaryAnn Powell</cp:lastModifiedBy>
  <cp:revision>63</cp:revision>
  <dcterms:created xsi:type="dcterms:W3CDTF">2012-02-13T16:16:51Z</dcterms:created>
  <dcterms:modified xsi:type="dcterms:W3CDTF">2017-09-19T13:52:18Z</dcterms:modified>
</cp:coreProperties>
</file>